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16" r:id="rId2"/>
    <p:sldMasterId id="2147483724" r:id="rId3"/>
    <p:sldMasterId id="2147483755" r:id="rId4"/>
    <p:sldMasterId id="2147483785" r:id="rId5"/>
    <p:sldMasterId id="2147483800" r:id="rId6"/>
    <p:sldMasterId id="2147483888" r:id="rId7"/>
    <p:sldMasterId id="2147483898" r:id="rId8"/>
  </p:sldMasterIdLst>
  <p:notesMasterIdLst>
    <p:notesMasterId r:id="rId58"/>
  </p:notesMasterIdLst>
  <p:handoutMasterIdLst>
    <p:handoutMasterId r:id="rId59"/>
  </p:handoutMasterIdLst>
  <p:sldIdLst>
    <p:sldId id="472" r:id="rId9"/>
    <p:sldId id="399" r:id="rId10"/>
    <p:sldId id="400" r:id="rId11"/>
    <p:sldId id="405" r:id="rId12"/>
    <p:sldId id="402" r:id="rId13"/>
    <p:sldId id="473" r:id="rId14"/>
    <p:sldId id="474" r:id="rId15"/>
    <p:sldId id="475" r:id="rId16"/>
    <p:sldId id="403" r:id="rId17"/>
    <p:sldId id="406" r:id="rId18"/>
    <p:sldId id="404" r:id="rId19"/>
    <p:sldId id="432" r:id="rId20"/>
    <p:sldId id="476" r:id="rId21"/>
    <p:sldId id="477" r:id="rId22"/>
    <p:sldId id="478" r:id="rId23"/>
    <p:sldId id="479" r:id="rId24"/>
    <p:sldId id="437" r:id="rId25"/>
    <p:sldId id="451" r:id="rId26"/>
    <p:sldId id="452" r:id="rId27"/>
    <p:sldId id="453" r:id="rId28"/>
    <p:sldId id="480" r:id="rId29"/>
    <p:sldId id="443" r:id="rId30"/>
    <p:sldId id="444" r:id="rId31"/>
    <p:sldId id="481" r:id="rId32"/>
    <p:sldId id="482" r:id="rId33"/>
    <p:sldId id="445" r:id="rId34"/>
    <p:sldId id="483" r:id="rId35"/>
    <p:sldId id="446" r:id="rId36"/>
    <p:sldId id="449" r:id="rId37"/>
    <p:sldId id="484" r:id="rId38"/>
    <p:sldId id="455" r:id="rId39"/>
    <p:sldId id="435" r:id="rId40"/>
    <p:sldId id="441" r:id="rId41"/>
    <p:sldId id="363" r:id="rId42"/>
    <p:sldId id="458" r:id="rId43"/>
    <p:sldId id="382" r:id="rId44"/>
    <p:sldId id="383" r:id="rId45"/>
    <p:sldId id="485" r:id="rId46"/>
    <p:sldId id="486" r:id="rId47"/>
    <p:sldId id="487" r:id="rId48"/>
    <p:sldId id="488" r:id="rId49"/>
    <p:sldId id="466" r:id="rId50"/>
    <p:sldId id="419" r:id="rId51"/>
    <p:sldId id="371" r:id="rId52"/>
    <p:sldId id="468" r:id="rId53"/>
    <p:sldId id="465" r:id="rId54"/>
    <p:sldId id="467" r:id="rId55"/>
    <p:sldId id="421" r:id="rId56"/>
    <p:sldId id="422"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472"/>
            <p14:sldId id="399"/>
            <p14:sldId id="400"/>
            <p14:sldId id="405"/>
            <p14:sldId id="402"/>
            <p14:sldId id="473"/>
            <p14:sldId id="474"/>
            <p14:sldId id="475"/>
            <p14:sldId id="403"/>
            <p14:sldId id="406"/>
            <p14:sldId id="404"/>
            <p14:sldId id="432"/>
            <p14:sldId id="476"/>
            <p14:sldId id="477"/>
            <p14:sldId id="478"/>
            <p14:sldId id="479"/>
            <p14:sldId id="437"/>
            <p14:sldId id="451"/>
            <p14:sldId id="452"/>
            <p14:sldId id="453"/>
            <p14:sldId id="480"/>
            <p14:sldId id="443"/>
            <p14:sldId id="444"/>
            <p14:sldId id="481"/>
            <p14:sldId id="482"/>
            <p14:sldId id="445"/>
            <p14:sldId id="483"/>
            <p14:sldId id="446"/>
            <p14:sldId id="449"/>
            <p14:sldId id="484"/>
            <p14:sldId id="455"/>
            <p14:sldId id="435"/>
            <p14:sldId id="441"/>
            <p14:sldId id="363"/>
            <p14:sldId id="458"/>
            <p14:sldId id="382"/>
            <p14:sldId id="383"/>
            <p14:sldId id="485"/>
            <p14:sldId id="486"/>
            <p14:sldId id="487"/>
            <p14:sldId id="488"/>
            <p14:sldId id="466"/>
            <p14:sldId id="419"/>
            <p14:sldId id="371"/>
            <p14:sldId id="468"/>
            <p14:sldId id="465"/>
            <p14:sldId id="467"/>
            <p14:sldId id="421"/>
            <p14:sldId id="4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62128"/>
    <a:srgbClr val="8CD6AD"/>
    <a:srgbClr val="F8F8F8"/>
    <a:srgbClr val="E5E5E5"/>
    <a:srgbClr val="008774"/>
    <a:srgbClr val="0F7661"/>
    <a:srgbClr val="C0504D"/>
    <a:srgbClr val="77933C"/>
    <a:srgbClr val="5978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441" autoAdjust="0"/>
  </p:normalViewPr>
  <p:slideViewPr>
    <p:cSldViewPr snapToGrid="0" snapToObjects="1">
      <p:cViewPr varScale="1">
        <p:scale>
          <a:sx n="94" d="100"/>
          <a:sy n="94" d="100"/>
        </p:scale>
        <p:origin x="-120" y="-65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9/16/17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9/16/17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26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17</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18</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19</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20</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commitment </a:t>
            </a:r>
          </a:p>
          <a:p>
            <a:r>
              <a:rPr lang="en-US" dirty="0" smtClean="0"/>
              <a:t>falling by Eric Benoit from the Noun Project</a:t>
            </a:r>
          </a:p>
          <a:p>
            <a:r>
              <a:rPr lang="en-US" dirty="0" err="1" smtClean="0"/>
              <a:t>Zipline</a:t>
            </a:r>
            <a:r>
              <a:rPr lang="en-US" dirty="0" smtClean="0"/>
              <a:t> by Miranda </a:t>
            </a:r>
            <a:r>
              <a:rPr lang="en-US" dirty="0" err="1" smtClean="0"/>
              <a:t>Dempster</a:t>
            </a:r>
            <a:r>
              <a:rPr lang="en-US" dirty="0" smtClean="0"/>
              <a:t> from the Noun Project</a:t>
            </a:r>
          </a:p>
          <a:p>
            <a:r>
              <a:rPr lang="en-US" dirty="0" smtClean="0"/>
              <a:t>Crowd Surfing by Gilbert </a:t>
            </a:r>
            <a:r>
              <a:rPr lang="en-US" dirty="0" err="1" smtClean="0"/>
              <a:t>Bages</a:t>
            </a:r>
            <a:r>
              <a:rPr lang="en-US" dirty="0" smtClean="0"/>
              <a:t> from the Noun Project</a:t>
            </a:r>
          </a:p>
          <a:p>
            <a:r>
              <a:rPr lang="en-US" dirty="0" smtClean="0"/>
              <a:t>JAVA File by Alfredo Hernandez from the Noun Project</a:t>
            </a:r>
          </a:p>
          <a:p>
            <a:r>
              <a:rPr lang="en-US" dirty="0" smtClean="0"/>
              <a:t>Secure Database by Leonardo Schneider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22</a:t>
            </a:fld>
            <a:endParaRPr lang="en-US"/>
          </a:p>
        </p:txBody>
      </p:sp>
    </p:spTree>
    <p:extLst>
      <p:ext uri="{BB962C8B-B14F-4D97-AF65-F5344CB8AC3E}">
        <p14:creationId xmlns:p14="http://schemas.microsoft.com/office/powerpoint/2010/main" val="254651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180" name="Shape 180"/>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Zipline</a:t>
            </a:r>
            <a:r>
              <a:rPr lang="en-US" dirty="0" smtClean="0"/>
              <a:t> by Miranda </a:t>
            </a:r>
            <a:r>
              <a:rPr lang="en-US" dirty="0" err="1" smtClean="0"/>
              <a:t>Dempster</a:t>
            </a:r>
            <a:r>
              <a:rPr lang="en-US" dirty="0" smtClean="0"/>
              <a:t> from the Noun Project</a:t>
            </a:r>
          </a:p>
          <a:p>
            <a:r>
              <a:rPr lang="en-US" dirty="0" smtClean="0"/>
              <a:t>tickets by Kerry Webster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25</a:t>
            </a:fld>
            <a:endParaRPr lang="en-US"/>
          </a:p>
        </p:txBody>
      </p:sp>
    </p:spTree>
    <p:extLst>
      <p:ext uri="{BB962C8B-B14F-4D97-AF65-F5344CB8AC3E}">
        <p14:creationId xmlns:p14="http://schemas.microsoft.com/office/powerpoint/2010/main" val="238308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wanted to go over some of these emerging development models and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 to show you what kind of platform tools the leading tech companies had to build.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how these new designs are really hitting a lot of enterprises, companies that don’t depend on software directly.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Before we turn it over to discussion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1" name="Shape 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b="0" i="0" u="none" strike="noStrike" cap="none">
                <a:solidFill>
                  <a:srgbClr val="FFFFFF"/>
                </a:solidFill>
                <a:latin typeface="Arial"/>
                <a:ea typeface="Arial"/>
                <a:cs typeface="Arial"/>
                <a:sym typeface="Arial"/>
              </a:rPr>
              <a:t>Enterprise companies in finance and telco industries are embracing microservice and cloud-native models. </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SzPct val="25000"/>
              <a:buNone/>
            </a:pPr>
            <a:r>
              <a:rPr lang="en-US" sz="1100" b="0" i="0" u="none" strike="noStrike" cap="none">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Microservices are both a cultural and organizational change as a change in how we design and implement systems.</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build a Microservices architecture at scale requires a platform</a:t>
            </a:r>
          </a:p>
        </p:txBody>
      </p:sp>
      <p:sp>
        <p:nvSpPr>
          <p:cNvPr id="265" name="Shape 2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31</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by Sergey </a:t>
            </a:r>
            <a:r>
              <a:rPr lang="en-US" dirty="0" err="1" smtClean="0"/>
              <a:t>Demushkin</a:t>
            </a:r>
            <a:r>
              <a:rPr lang="en-US" dirty="0" smtClean="0"/>
              <a:t> from the Noun Project</a:t>
            </a:r>
          </a:p>
          <a:p>
            <a:r>
              <a:rPr lang="en-US" dirty="0" smtClean="0"/>
              <a:t>Announcement by Amanda Clifford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33</a:t>
            </a:fld>
            <a:endParaRPr lang="en-US"/>
          </a:p>
        </p:txBody>
      </p:sp>
    </p:spTree>
    <p:extLst>
      <p:ext uri="{BB962C8B-B14F-4D97-AF65-F5344CB8AC3E}">
        <p14:creationId xmlns:p14="http://schemas.microsoft.com/office/powerpoint/2010/main" val="1770379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by Sergey </a:t>
            </a:r>
            <a:r>
              <a:rPr lang="en-US" dirty="0" err="1" smtClean="0"/>
              <a:t>Demushkin</a:t>
            </a:r>
            <a:r>
              <a:rPr lang="en-US" dirty="0" smtClean="0"/>
              <a:t> from the Noun Project</a:t>
            </a:r>
          </a:p>
          <a:p>
            <a:r>
              <a:rPr lang="en-US" dirty="0" smtClean="0"/>
              <a:t>Announcement by Amanda Clifford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35</a:t>
            </a:fld>
            <a:endParaRPr lang="en-US"/>
          </a:p>
        </p:txBody>
      </p:sp>
    </p:spTree>
    <p:extLst>
      <p:ext uri="{BB962C8B-B14F-4D97-AF65-F5344CB8AC3E}">
        <p14:creationId xmlns:p14="http://schemas.microsoft.com/office/powerpoint/2010/main" val="1770379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9" name="Shape 447"/>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Shape 448"/>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ts val="1188"/>
              </a:spcBef>
              <a:buClr>
                <a:srgbClr val="000000"/>
              </a:buClr>
            </a:pPr>
            <a:r>
              <a:rPr lang="en-US" sz="1100">
                <a:solidFill>
                  <a:srgbClr val="000000"/>
                </a:solidFill>
                <a:latin typeface="Verdana" charset="0"/>
                <a:cs typeface="Verdana" charset="0"/>
                <a:sym typeface="Verdana" charset="0"/>
              </a:rPr>
              <a:t>Discuss how the platform provides tools to simplify many operational tasks.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Go to </a:t>
            </a:r>
            <a:r>
              <a:rPr lang="en-US" sz="1400" b="0" i="0" u="none" strike="noStrike" cap="none" dirty="0" err="1">
                <a:solidFill>
                  <a:schemeClr val="dk1"/>
                </a:solidFill>
                <a:latin typeface="Calibri"/>
                <a:ea typeface="Calibri"/>
                <a:cs typeface="Calibri"/>
                <a:sym typeface="Calibri"/>
              </a:rPr>
              <a:t>start.spring.io</a:t>
            </a:r>
            <a:r>
              <a:rPr lang="en-US" sz="1400" b="0" i="0" u="none" strike="noStrike" cap="none" dirty="0">
                <a:solidFill>
                  <a:schemeClr val="dk1"/>
                </a:solidFill>
                <a:latin typeface="Calibri"/>
                <a:ea typeface="Calibri"/>
                <a:cs typeface="Calibri"/>
                <a:sym typeface="Calibri"/>
              </a:rPr>
              <a:t> and create an app </a:t>
            </a:r>
          </a:p>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Discuss the </a:t>
            </a:r>
            <a:r>
              <a:rPr lang="en-US" sz="1400" b="0" i="0" u="none" strike="noStrike" cap="none" dirty="0" err="1">
                <a:solidFill>
                  <a:schemeClr val="dk1"/>
                </a:solidFill>
                <a:latin typeface="Calibri"/>
                <a:ea typeface="Calibri"/>
                <a:cs typeface="Calibri"/>
                <a:sym typeface="Calibri"/>
              </a:rPr>
              <a:t>Gradle</a:t>
            </a:r>
            <a:r>
              <a:rPr lang="en-US" sz="1400" b="0" i="0" u="none" strike="noStrike" cap="none" dirty="0">
                <a:solidFill>
                  <a:schemeClr val="dk1"/>
                </a:solidFill>
                <a:latin typeface="Calibri"/>
                <a:ea typeface="Calibri"/>
                <a:cs typeface="Calibri"/>
                <a:sym typeface="Calibri"/>
              </a:rPr>
              <a:t>/Maven file </a:t>
            </a:r>
            <a:r>
              <a:rPr lang="en-US" sz="1400" b="0" i="0" u="none" strike="noStrike" cap="none" dirty="0" smtClean="0">
                <a:solidFill>
                  <a:schemeClr val="dk1"/>
                </a:solidFill>
                <a:latin typeface="Calibri"/>
                <a:ea typeface="Calibri"/>
                <a:cs typeface="Calibri"/>
                <a:sym typeface="Calibri"/>
              </a:rPr>
              <a:t>dependencies</a:t>
            </a:r>
            <a:endParaRPr lang="en-US" sz="14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all of this is enforced through strict API contracts that allow you to go FAST and be safe.</a:t>
            </a:r>
          </a:p>
        </p:txBody>
      </p:sp>
      <p:sp>
        <p:nvSpPr>
          <p:cNvPr id="346" name="Shape 3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48</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month alone, there were over 1.6m downloads, 8m YTD, growing at 10% m/o/m key new projects. Why?  because developers love Boot - It’s zero config, super lightweight, runtime ideal for single purpose single process applications aka microservices. With Boot you can go from 0 to app in &lt;5minutes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remember the concept of fragile infrastructure and designing for failure? How do you wire up all these little processes into a cohesive app that works even when things go wrong?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Luckily Netflix has solved some of these problems at web scale ( their OSS stack is great, but not so easy to use). Swe took that core functionality and built spring cloud. All the power of eureka, hysterix, and config server built as spring modules. As easy adding an annotation and secure for the enteprrise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awesome even netflix is using it now now we have the app devs able to run super fast and make lots of microservices and tie them together to make amazing apps with spring boot and cloud</a:t>
            </a:r>
          </a:p>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But this actually created a huge ops problem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07" name="Shape 4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49</a:t>
            </a:fld>
            <a:endParaRPr lang="en-US">
              <a:solidFill>
                <a:prstClr val="black"/>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Unix – 1970s Bell Labs</a:t>
            </a:r>
          </a:p>
          <a:p>
            <a:r>
              <a:rPr lang="en-US" dirty="0" smtClean="0"/>
              <a:t>C – 1969 – 1972 at Bell Labs</a:t>
            </a:r>
          </a:p>
          <a:p>
            <a:r>
              <a:rPr lang="en-US" smtClean="0"/>
              <a:t>Java – 1991 @ Sun</a:t>
            </a:r>
            <a:endParaRPr lang="en-US" dirty="0" smtClean="0"/>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4</a:t>
            </a:fld>
            <a:endParaRPr lang="en-US"/>
          </a:p>
        </p:txBody>
      </p:sp>
    </p:spTree>
    <p:extLst>
      <p:ext uri="{BB962C8B-B14F-4D97-AF65-F5344CB8AC3E}">
        <p14:creationId xmlns:p14="http://schemas.microsoft.com/office/powerpoint/2010/main" val="351028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We’re seeing companies like like Lockheed Martin, BMW and Philips that are incubating cloud-native design in their organizations. These companies are shipping apps to production.</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Source: WSJ http://blogs.wsj.com/cio/2015/10/05/innovate-or-die-the-rise-of-microservices/</a:t>
            </a:r>
          </a:p>
          <a:p>
            <a:pPr marL="169821" marR="0" lvl="0" indent="-169821" algn="l" rtl="0">
              <a:spcBef>
                <a:spcPts val="1189"/>
              </a:spcBef>
              <a:spcAft>
                <a:spcPts val="0"/>
              </a:spcAft>
              <a:buClr>
                <a:schemeClr val="dk1"/>
              </a:buClr>
              <a:buSzPct val="100000"/>
              <a:buFont typeface="Arial"/>
              <a:buChar char="-"/>
            </a:pPr>
            <a:r>
              <a:rPr lang="en-US" sz="1100" b="0" i="0" u="none" strike="noStrike" cap="none">
                <a:solidFill>
                  <a:schemeClr val="dk1"/>
                </a:solidFill>
                <a:latin typeface="Verdana"/>
                <a:ea typeface="Verdana"/>
                <a:cs typeface="Verdana"/>
                <a:sym typeface="Verdana"/>
              </a:rPr>
              <a:t>Antonio Melo, Humana, CF Summit 2015</a:t>
            </a:r>
          </a:p>
          <a:p>
            <a:pPr marL="169821" marR="0" lvl="0" indent="-106321"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marL="0" lvl="1" indent="0" defTabSz="457200" eaLnBrk="1" fontAlgn="auto" hangingPunct="1">
              <a:spcBef>
                <a:spcPts val="0"/>
              </a:spcBef>
              <a:spcAft>
                <a:spcPts val="0"/>
              </a:spcAft>
              <a:defRPr/>
            </a:pPr>
            <a:r>
              <a:rPr lang="en-US" dirty="0" smtClean="0">
                <a:latin typeface="+mn-lt"/>
                <a:ea typeface="+mn-ea"/>
              </a:rPr>
              <a:t>Humana go from 2 months for just provisioning servers to delivering products in 5 weeks</a:t>
            </a:r>
            <a:endParaRPr lang="en-US" sz="1050" dirty="0" smtClean="0">
              <a:latin typeface="+mn-lt"/>
              <a:ea typeface="+mn-ea"/>
            </a:endParaRPr>
          </a:p>
          <a:p>
            <a:pPr>
              <a:defRPr/>
            </a:pPr>
            <a:endParaRPr lang="en-US" dirty="0"/>
          </a:p>
        </p:txBody>
      </p:sp>
      <p:sp>
        <p:nvSpPr>
          <p:cNvPr id="63491"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fld id="{77E5F796-7B59-A442-8FA0-CDAD76874351}" type="slidenum">
              <a:rPr lang="en-US"/>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marL="0" lvl="1" indent="0" defTabSz="457200" eaLnBrk="1" fontAlgn="auto" hangingPunct="1">
              <a:spcBef>
                <a:spcPts val="0"/>
              </a:spcBef>
              <a:spcAft>
                <a:spcPts val="0"/>
              </a:spcAft>
              <a:defRPr/>
            </a:pPr>
            <a:r>
              <a:rPr lang="en-US" dirty="0" smtClean="0">
                <a:latin typeface="+mn-lt"/>
                <a:ea typeface="+mn-ea"/>
              </a:rPr>
              <a:t>Allstate go from 100 day provisioning cycles to minutes</a:t>
            </a:r>
          </a:p>
          <a:p>
            <a:pPr>
              <a:defRPr/>
            </a:pPr>
            <a:endParaRPr lang="en-US" dirty="0"/>
          </a:p>
        </p:txBody>
      </p:sp>
      <p:sp>
        <p:nvSpPr>
          <p:cNvPr id="6553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fld id="{69D6D1B3-60AC-C848-BDF6-82DD995CF521}" type="slidenum">
              <a:rPr lang="en-US"/>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1"/>
              </a:buClr>
              <a:buSzPct val="25000"/>
              <a:buFont typeface="Verdana"/>
              <a:buNone/>
            </a:pPr>
            <a:r>
              <a:rPr lang="en-US" sz="1100" b="0" i="0" u="none" strike="noStrike" cap="none">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Disconnect between dev and ops. Throw the code over the wall</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1" u="none" strike="noStrike" cap="none">
                <a:solidFill>
                  <a:srgbClr val="00685D"/>
                </a:solidFill>
                <a:latin typeface="Calibri"/>
                <a:ea typeface="Calibri"/>
                <a:cs typeface="Calibri"/>
                <a:sym typeface="Calibri"/>
              </a:rPr>
              <a:t>… and do it all over again from Dev → Test → Prod on any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4" name="Shape 14"/>
          <p:cNvSpPr txBox="1">
            <a:spLocks noGrp="1"/>
          </p:cNvSpPr>
          <p:nvPr>
            <p:ph type="body" idx="1"/>
          </p:nvPr>
        </p:nvSpPr>
        <p:spPr>
          <a:xfrm>
            <a:off x="457200" y="1519379"/>
            <a:ext cx="8229600" cy="307524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2134645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84910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2984421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00277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697859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72685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06154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53126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76590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20289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799253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69093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912084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500205982"/>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260553819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96023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2466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367843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069839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6961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92616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655303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626506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343872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49964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685679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834463566"/>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34258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3118056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2603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509078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869825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0035965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06300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9000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4468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56667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6073661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83886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8752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7347267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2358764566"/>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a:t>
            </a:fld>
            <a:endParaRPr lang="en-US" sz="900">
              <a:solidFill>
                <a:srgbClr val="A5A5A5"/>
              </a:solidFill>
            </a:endParaRPr>
          </a:p>
        </p:txBody>
      </p:sp>
    </p:spTree>
    <p:extLst>
      <p:ext uri="{BB962C8B-B14F-4D97-AF65-F5344CB8AC3E}">
        <p14:creationId xmlns:p14="http://schemas.microsoft.com/office/powerpoint/2010/main" val="21681918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
        <p:nvSpPr>
          <p:cNvPr id="37" name="Shape 37"/>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9198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a:t>
            </a:fld>
            <a:endParaRPr lang="en-US" sz="900">
              <a:solidFill>
                <a:srgbClr val="A5A5A5"/>
              </a:solidFill>
            </a:endParaRPr>
          </a:p>
        </p:txBody>
      </p:sp>
    </p:spTree>
    <p:extLst>
      <p:ext uri="{BB962C8B-B14F-4D97-AF65-F5344CB8AC3E}">
        <p14:creationId xmlns:p14="http://schemas.microsoft.com/office/powerpoint/2010/main" val="27136401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Calibri"/>
                <a:ea typeface="Calibri"/>
                <a:cs typeface="Calibri"/>
                <a:sym typeface="Calibri"/>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88616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a:t>
            </a:fld>
            <a:endParaRPr lang="en-US" sz="900">
              <a:solidFill>
                <a:srgbClr val="A5A5A5"/>
              </a:solidFill>
            </a:endParaRPr>
          </a:p>
        </p:txBody>
      </p:sp>
      <p:sp>
        <p:nvSpPr>
          <p:cNvPr id="46" name="Shape 46"/>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69847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endParaRPr>
          </a:p>
        </p:txBody>
      </p:sp>
      <p:sp>
        <p:nvSpPr>
          <p:cNvPr id="49" name="Shape 4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endParaRPr>
          </a:p>
        </p:txBody>
      </p:sp>
      <p:sp>
        <p:nvSpPr>
          <p:cNvPr id="50" name="Shape 50"/>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defTabSz="914400">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51" name="Shape 51"/>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US" sz="6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extLst>
      <p:ext uri="{BB962C8B-B14F-4D97-AF65-F5344CB8AC3E}">
        <p14:creationId xmlns:p14="http://schemas.microsoft.com/office/powerpoint/2010/main" val="10594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Tree>
    <p:extLst>
      <p:ext uri="{BB962C8B-B14F-4D97-AF65-F5344CB8AC3E}">
        <p14:creationId xmlns:p14="http://schemas.microsoft.com/office/powerpoint/2010/main" val="22721237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Tree>
    <p:extLst>
      <p:ext uri="{BB962C8B-B14F-4D97-AF65-F5344CB8AC3E}">
        <p14:creationId xmlns:p14="http://schemas.microsoft.com/office/powerpoint/2010/main" val="251187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335796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059683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913663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241687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5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616059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
        <p:nvSpPr>
          <p:cNvPr id="37" name="Shape 37"/>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5808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latin typeface="Arial"/>
              </a:rPr>
              <a:pPr algn="ctr">
                <a:buSzPct val="25000"/>
              </a:pPr>
              <a:t>‹#›</a:t>
            </a:fld>
            <a:endParaRPr lang="en-US" sz="900">
              <a:solidFill>
                <a:srgbClr val="A5A5A5"/>
              </a:solidFill>
              <a:latin typeface="Arial"/>
            </a:endParaRPr>
          </a:p>
        </p:txBody>
      </p:sp>
    </p:spTree>
    <p:extLst>
      <p:ext uri="{BB962C8B-B14F-4D97-AF65-F5344CB8AC3E}">
        <p14:creationId xmlns:p14="http://schemas.microsoft.com/office/powerpoint/2010/main" val="36864067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Calibri"/>
                <a:ea typeface="Calibri"/>
                <a:cs typeface="Calibri"/>
                <a:sym typeface="Calibri"/>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215168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latin typeface="Arial"/>
              </a:rPr>
              <a:pPr algn="ctr">
                <a:buSzPct val="25000"/>
              </a:pPr>
              <a:t>‹#›</a:t>
            </a:fld>
            <a:endParaRPr lang="en-US" sz="900">
              <a:solidFill>
                <a:srgbClr val="A5A5A5"/>
              </a:solidFill>
              <a:latin typeface="Arial"/>
            </a:endParaRPr>
          </a:p>
        </p:txBody>
      </p:sp>
      <p:sp>
        <p:nvSpPr>
          <p:cNvPr id="46" name="Shape 46"/>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00674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endParaRPr>
          </a:p>
        </p:txBody>
      </p:sp>
      <p:sp>
        <p:nvSpPr>
          <p:cNvPr id="49" name="Shape 4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endParaRPr>
          </a:p>
        </p:txBody>
      </p:sp>
      <p:sp>
        <p:nvSpPr>
          <p:cNvPr id="50" name="Shape 50"/>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defTabSz="914400">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51" name="Shape 51"/>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US" sz="6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extLst>
      <p:ext uri="{BB962C8B-B14F-4D97-AF65-F5344CB8AC3E}">
        <p14:creationId xmlns:p14="http://schemas.microsoft.com/office/powerpoint/2010/main" val="7633777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marL="342900" marR="0" lvl="0" indent="-190500" algn="l" rtl="0">
              <a:spcBef>
                <a:spcPts val="1200"/>
              </a:spcBef>
              <a:buClr>
                <a:srgbClr val="ADC339"/>
              </a:buClr>
              <a:buSzPct val="100000"/>
              <a:buFont typeface="Noto Sans Symbols"/>
              <a:buChar char="•"/>
              <a:defRPr sz="2400" b="0" i="0" u="none" strike="noStrike" cap="none">
                <a:solidFill>
                  <a:schemeClr val="lt2"/>
                </a:solidFill>
                <a:latin typeface="Arial"/>
                <a:ea typeface="Arial"/>
                <a:cs typeface="Arial"/>
                <a:sym typeface="Arial"/>
              </a:defRPr>
            </a:lvl1pPr>
            <a:lvl2pPr marL="742950" marR="0" lvl="1" indent="-158750" algn="l" rtl="0">
              <a:spcBef>
                <a:spcPts val="300"/>
              </a:spcBef>
              <a:buClr>
                <a:srgbClr val="ADC339"/>
              </a:buClr>
              <a:buSzPct val="100000"/>
              <a:buFont typeface="Verdana"/>
              <a:buChar char="–"/>
              <a:defRPr sz="2000" b="0" i="0" u="none" strike="noStrike" cap="none">
                <a:solidFill>
                  <a:schemeClr val="lt2"/>
                </a:solidFill>
                <a:latin typeface="Arial"/>
                <a:ea typeface="Arial"/>
                <a:cs typeface="Arial"/>
                <a:sym typeface="Arial"/>
              </a:defRPr>
            </a:lvl2pPr>
            <a:lvl3pPr marL="1143000" marR="0" lvl="2" indent="-127000" algn="l" rtl="0">
              <a:spcBef>
                <a:spcPts val="300"/>
              </a:spcBef>
              <a:buClr>
                <a:srgbClr val="ADC339"/>
              </a:buClr>
              <a:buSzPct val="100000"/>
              <a:buFont typeface="Verdana"/>
              <a:buChar char="▪"/>
              <a:defRPr sz="1600" b="0" i="0" u="none" strike="noStrike" cap="none">
                <a:solidFill>
                  <a:schemeClr val="lt2"/>
                </a:solidFill>
                <a:latin typeface="Arial"/>
                <a:ea typeface="Arial"/>
                <a:cs typeface="Arial"/>
                <a:sym typeface="Arial"/>
              </a:defRPr>
            </a:lvl3pPr>
            <a:lvl4pPr marL="1658938" marR="0" lvl="3" indent="-211138" algn="l" rtl="0">
              <a:spcBef>
                <a:spcPts val="300"/>
              </a:spcBef>
              <a:buClr>
                <a:srgbClr val="ADC339"/>
              </a:buClr>
              <a:buSzPct val="100000"/>
              <a:buFont typeface="Verdana"/>
              <a:buChar char="—"/>
              <a:defRPr sz="1200" b="0" i="0" u="none" strike="noStrike" cap="none">
                <a:solidFill>
                  <a:schemeClr val="lt2"/>
                </a:solidFill>
                <a:latin typeface="Arial"/>
                <a:ea typeface="Arial"/>
                <a:cs typeface="Arial"/>
                <a:sym typeface="Arial"/>
              </a:defRPr>
            </a:lvl4pPr>
            <a:lvl5pPr marL="2057400" marR="0" lvl="4" indent="-158750" algn="l" rtl="0">
              <a:spcBef>
                <a:spcPts val="300"/>
              </a:spcBef>
              <a:buClr>
                <a:srgbClr val="ADC339"/>
              </a:buClr>
              <a:buSzPct val="100000"/>
              <a:buFont typeface="Verdana"/>
              <a:buChar char="»"/>
              <a:defRPr sz="1100" b="0" i="0" u="none" strike="noStrike" cap="none">
                <a:solidFill>
                  <a:schemeClr val="l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337521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0552342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Tree>
    <p:extLst>
      <p:ext uri="{BB962C8B-B14F-4D97-AF65-F5344CB8AC3E}">
        <p14:creationId xmlns:p14="http://schemas.microsoft.com/office/powerpoint/2010/main" val="244158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Tree>
    <p:extLst>
      <p:ext uri="{BB962C8B-B14F-4D97-AF65-F5344CB8AC3E}">
        <p14:creationId xmlns:p14="http://schemas.microsoft.com/office/powerpoint/2010/main" val="3565432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theme" Target="../theme/theme4.xml"/><Relationship Id="rId16" Type="http://schemas.openxmlformats.org/officeDocument/2006/relationships/image" Target="../media/image4.png"/><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theme" Target="../theme/theme5.xml"/><Relationship Id="rId16" Type="http://schemas.openxmlformats.org/officeDocument/2006/relationships/image" Target="../media/image4.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theme" Target="../theme/theme6.xml"/><Relationship Id="rId16" Type="http://schemas.openxmlformats.org/officeDocument/2006/relationships/image" Target="../media/image4.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image" Target="../media/image7.png"/><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theme" Target="../theme/theme7.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theme" Target="../theme/theme8.xml"/><Relationship Id="rId11" Type="http://schemas.openxmlformats.org/officeDocument/2006/relationships/image" Target="../media/image7.pn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924" r:id="rId8"/>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364313737"/>
      </p:ext>
    </p:extLst>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618487673"/>
      </p:ext>
    </p:extLst>
  </p:cSld>
  <p:clrMap bg1="lt1" tx1="dk1" bg2="dk2" tx2="lt2" accent1="accent1" accent2="accent2" accent3="accent3" accent4="accent4" accent5="accent5" accent6="accent6" hlink="hlink" folHlink="folHlink"/>
  <p:sldLayoutIdLst>
    <p:sldLayoutId id="2147483786"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9" r:id="rId12"/>
    <p:sldLayoutId id="2147483927" r:id="rId13"/>
    <p:sldLayoutId id="214748392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3157289160"/>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92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defTabSz="914400">
              <a:buSzPct val="25000"/>
            </a:pPr>
            <a:fld id="{00000000-1234-1234-1234-123412341234}" type="slidenum">
              <a:rPr lang="en-US" sz="900" kern="0">
                <a:solidFill>
                  <a:srgbClr val="7F7F7F"/>
                </a:solidFill>
                <a:latin typeface="Arial"/>
                <a:ea typeface="Arial"/>
                <a:cs typeface="Arial"/>
                <a:sym typeface="Arial"/>
              </a:rPr>
              <a:pPr algn="ctr" defTabSz="914400">
                <a:buSzPct val="25000"/>
              </a:pPr>
              <a:t>‹#›</a:t>
            </a:fld>
            <a:endParaRPr lang="en-US" sz="900" kern="0">
              <a:solidFill>
                <a:srgbClr val="7F7F7F"/>
              </a:solidFill>
              <a:latin typeface="Arial"/>
              <a:ea typeface="Arial"/>
              <a:cs typeface="Arial"/>
              <a:sym typeface="Arial"/>
            </a:endParaRPr>
          </a:p>
        </p:txBody>
      </p:sp>
      <p:pic>
        <p:nvPicPr>
          <p:cNvPr id="33" name="Shape 33"/>
          <p:cNvPicPr preferRelativeResize="0"/>
          <p:nvPr/>
        </p:nvPicPr>
        <p:blipFill rotWithShape="1">
          <a:blip r:embed="rId20">
            <a:alphaModFix/>
          </a:blip>
          <a:srcRect/>
          <a:stretch/>
        </p:blipFill>
        <p:spPr>
          <a:xfrm>
            <a:off x="8272779" y="4855076"/>
            <a:ext cx="731519" cy="171298"/>
          </a:xfrm>
          <a:prstGeom prst="rect">
            <a:avLst/>
          </a:prstGeom>
          <a:noFill/>
          <a:ln>
            <a:noFill/>
          </a:ln>
        </p:spPr>
      </p:pic>
    </p:spTree>
    <p:extLst>
      <p:ext uri="{BB962C8B-B14F-4D97-AF65-F5344CB8AC3E}">
        <p14:creationId xmlns:p14="http://schemas.microsoft.com/office/powerpoint/2010/main" val="915248840"/>
      </p:ext>
    </p:extLst>
  </p:cSld>
  <p:clrMap bg1="lt1" tx1="dk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6" r:id="rId6"/>
    <p:sldLayoutId id="2147483897" r:id="rId7"/>
    <p:sldLayoutId id="2147483908" r:id="rId8"/>
    <p:sldLayoutId id="2147483912" r:id="rId9"/>
    <p:sldLayoutId id="2147483650" r:id="rId10"/>
    <p:sldLayoutId id="2147483732" r:id="rId11"/>
    <p:sldLayoutId id="2147483733" r:id="rId12"/>
    <p:sldLayoutId id="2147483737" r:id="rId13"/>
    <p:sldLayoutId id="2147483740" r:id="rId14"/>
    <p:sldLayoutId id="2147483920" r:id="rId15"/>
    <p:sldLayoutId id="2147483921" r:id="rId16"/>
    <p:sldLayoutId id="2147483925" r:id="rId17"/>
    <p:sldLayoutId id="214748392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defTabSz="914400">
              <a:buSzPct val="25000"/>
            </a:pPr>
            <a:fld id="{00000000-1234-1234-1234-123412341234}" type="slidenum">
              <a:rPr lang="en-US" sz="900" kern="0">
                <a:solidFill>
                  <a:srgbClr val="7F7F7F"/>
                </a:solidFill>
                <a:latin typeface="Arial"/>
                <a:ea typeface="Arial"/>
                <a:cs typeface="Arial"/>
                <a:sym typeface="Arial"/>
              </a:rPr>
              <a:pPr algn="ctr" defTabSz="914400">
                <a:buSzPct val="25000"/>
              </a:pPr>
              <a:t>‹#›</a:t>
            </a:fld>
            <a:endParaRPr lang="en-US" sz="900" kern="0">
              <a:solidFill>
                <a:srgbClr val="7F7F7F"/>
              </a:solidFill>
              <a:latin typeface="Arial"/>
              <a:ea typeface="Arial"/>
              <a:cs typeface="Arial"/>
              <a:sym typeface="Arial"/>
            </a:endParaRPr>
          </a:p>
        </p:txBody>
      </p:sp>
      <p:pic>
        <p:nvPicPr>
          <p:cNvPr id="33" name="Shape 33"/>
          <p:cNvPicPr preferRelativeResize="0"/>
          <p:nvPr/>
        </p:nvPicPr>
        <p:blipFill rotWithShape="1">
          <a:blip r:embed="rId11">
            <a:alphaModFix/>
          </a:blip>
          <a:srcRect/>
          <a:stretch/>
        </p:blipFill>
        <p:spPr>
          <a:xfrm>
            <a:off x="8272779" y="4855076"/>
            <a:ext cx="731519" cy="171298"/>
          </a:xfrm>
          <a:prstGeom prst="rect">
            <a:avLst/>
          </a:prstGeom>
          <a:noFill/>
          <a:ln>
            <a:noFill/>
          </a:ln>
        </p:spPr>
      </p:pic>
    </p:spTree>
    <p:extLst>
      <p:ext uri="{BB962C8B-B14F-4D97-AF65-F5344CB8AC3E}">
        <p14:creationId xmlns:p14="http://schemas.microsoft.com/office/powerpoint/2010/main" val="3322305989"/>
      </p:ext>
    </p:extLst>
  </p:cSld>
  <p:clrMap bg1="lt1" tx1="dk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5" Type="http://schemas.microsoft.com/office/2007/relationships/hdphoto" Target="../media/hdphoto4.wdp"/><Relationship Id="rId6" Type="http://schemas.openxmlformats.org/officeDocument/2006/relationships/image" Target="../media/image27.png"/><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2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8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4.png"/><Relationship Id="rId1" Type="http://schemas.openxmlformats.org/officeDocument/2006/relationships/slideLayout" Target="../slideLayouts/slideLayout8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3.png"/><Relationship Id="rId1" Type="http://schemas.openxmlformats.org/officeDocument/2006/relationships/slideLayout" Target="../slideLayouts/slideLayout8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4.png"/><Relationship Id="rId1" Type="http://schemas.openxmlformats.org/officeDocument/2006/relationships/slideLayout" Target="../slideLayouts/slideLayout8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33.png"/><Relationship Id="rId1" Type="http://schemas.openxmlformats.org/officeDocument/2006/relationships/slideLayout" Target="../slideLayouts/slideLayout4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41.png"/><Relationship Id="rId1" Type="http://schemas.openxmlformats.org/officeDocument/2006/relationships/slideLayout" Target="../slideLayouts/slideLayout46.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 Type="http://schemas.openxmlformats.org/officeDocument/2006/relationships/slideLayout" Target="../slideLayouts/slideLayout48.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35.emf"/><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43.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slideLayout" Target="../slideLayouts/slideLayout4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4.png"/><Relationship Id="rId1" Type="http://schemas.openxmlformats.org/officeDocument/2006/relationships/slideLayout" Target="../slideLayouts/slideLayout64.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4.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4.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50.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7.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 Type="http://schemas.openxmlformats.org/officeDocument/2006/relationships/slideLayout" Target="../slideLayouts/slideLayout78.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15.png"/><Relationship Id="rId5" Type="http://schemas.openxmlformats.org/officeDocument/2006/relationships/image" Target="../media/image74.png"/><Relationship Id="rId1" Type="http://schemas.openxmlformats.org/officeDocument/2006/relationships/slideLayout" Target="../slideLayouts/slideLayout67.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image" Target="../media/image76.png"/><Relationship Id="rId1" Type="http://schemas.openxmlformats.org/officeDocument/2006/relationships/slideLayout" Target="../slideLayouts/slideLayout67.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1" Type="http://schemas.openxmlformats.org/officeDocument/2006/relationships/image" Target="../media/image85.jp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66.xml"/><Relationship Id="rId2" Type="http://schemas.openxmlformats.org/officeDocument/2006/relationships/notesSlide" Target="../notesSlides/notesSlide34.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jp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slideLayout" Target="../slideLayouts/slideLayout66.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6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wdp"/><Relationship Id="rId5" Type="http://schemas.openxmlformats.org/officeDocument/2006/relationships/image" Target="../media/image15.png"/><Relationship Id="rId6" Type="http://schemas.openxmlformats.org/officeDocument/2006/relationships/image" Target="../media/image16.emf"/><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2.wdp"/><Relationship Id="rId5" Type="http://schemas.openxmlformats.org/officeDocument/2006/relationships/image" Target="../media/image15.png"/><Relationship Id="rId6" Type="http://schemas.openxmlformats.org/officeDocument/2006/relationships/image" Target="../media/image18.emf"/><Relationship Id="rId1" Type="http://schemas.openxmlformats.org/officeDocument/2006/relationships/slideLayout" Target="../slideLayouts/slideLayout7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0.png"/><Relationship Id="rId1" Type="http://schemas.openxmlformats.org/officeDocument/2006/relationships/slideLayout" Target="../slideLayouts/slideLayout79.xml"/><Relationship Id="rId2"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Cloud Native </a:t>
            </a:r>
            <a:r>
              <a:rPr lang="en-US" sz="4000" dirty="0" smtClean="0">
                <a:solidFill>
                  <a:schemeClr val="lt1"/>
                </a:solidFill>
                <a:latin typeface="Roboto"/>
                <a:ea typeface="Roboto"/>
                <a:cs typeface="Roboto"/>
                <a:sym typeface="Roboto"/>
              </a:rPr>
              <a:t>Enterprise</a:t>
            </a:r>
            <a:endParaRPr lang="en-US" sz="4000" dirty="0">
              <a:solidFill>
                <a:schemeClr val="lt1"/>
              </a:solidFill>
              <a:latin typeface="Roboto"/>
              <a:ea typeface="Roboto"/>
              <a:cs typeface="Roboto"/>
              <a:sym typeface="Roboto"/>
            </a:endParaRP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039584845"/>
      </p:ext>
    </p:extLst>
  </p:cSld>
  <p:clrMapOvr>
    <a:masterClrMapping/>
  </p:clrMapOvr>
  <p:transition xmlns:p14="http://schemas.microsoft.com/office/powerpoint/2010/mai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10</a:t>
            </a:fld>
            <a:endParaRPr lang="en-US" sz="900">
              <a:solidFill>
                <a:srgbClr val="A5A5A5"/>
              </a:solidFil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The</a:t>
            </a:r>
            <a:r>
              <a:rPr lang="en-US" sz="3200" dirty="0" smtClean="0"/>
              <a:t> </a:t>
            </a:r>
            <a:r>
              <a:rPr lang="en-US" sz="3200" dirty="0">
                <a:solidFill>
                  <a:srgbClr val="F79646"/>
                </a:solidFill>
              </a:rPr>
              <a:t>Promise of Cloud Native</a:t>
            </a:r>
          </a:p>
        </p:txBody>
      </p:sp>
      <p:sp>
        <p:nvSpPr>
          <p:cNvPr id="4" name="Title 1"/>
          <p:cNvSpPr txBox="1">
            <a:spLocks/>
          </p:cNvSpPr>
          <p:nvPr/>
        </p:nvSpPr>
        <p:spPr>
          <a:xfrm>
            <a:off x="415714" y="888159"/>
            <a:ext cx="8314060" cy="3973303"/>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defTabSz="914400">
              <a:lnSpc>
                <a:spcPct val="113000"/>
              </a:lnSpc>
              <a:buFont typeface="Arial"/>
              <a:buChar char="•"/>
            </a:pPr>
            <a:r>
              <a:rPr lang="en-US" sz="2800" dirty="0">
                <a:solidFill>
                  <a:srgbClr val="FFFFFF"/>
                </a:solidFill>
              </a:rPr>
              <a:t>Deploy new </a:t>
            </a:r>
            <a:r>
              <a:rPr lang="en-US" sz="2800" b="1" dirty="0">
                <a:solidFill>
                  <a:srgbClr val="FFFFFF"/>
                </a:solidFill>
              </a:rPr>
              <a:t>features</a:t>
            </a:r>
            <a:r>
              <a:rPr lang="en-US" sz="2800" dirty="0">
                <a:solidFill>
                  <a:srgbClr val="FFFFFF"/>
                </a:solidFill>
              </a:rPr>
              <a:t> </a:t>
            </a:r>
            <a:r>
              <a:rPr lang="en-US" sz="2800" dirty="0" smtClean="0">
                <a:solidFill>
                  <a:srgbClr val="FFFFFF"/>
                </a:solidFill>
              </a:rPr>
              <a:t>*daily* </a:t>
            </a:r>
            <a:r>
              <a:rPr lang="en-US" sz="2800" dirty="0">
                <a:solidFill>
                  <a:srgbClr val="FFFFFF"/>
                </a:solidFill>
              </a:rPr>
              <a:t>to production</a:t>
            </a:r>
          </a:p>
          <a:p>
            <a:pPr marL="457200" indent="-457200" defTabSz="914400">
              <a:lnSpc>
                <a:spcPct val="113000"/>
              </a:lnSpc>
              <a:buFont typeface="Arial"/>
              <a:buChar char="•"/>
            </a:pPr>
            <a:r>
              <a:rPr lang="en-US" sz="2800" dirty="0" smtClean="0">
                <a:solidFill>
                  <a:srgbClr val="FFFFFF"/>
                </a:solidFill>
              </a:rPr>
              <a:t>Faster Feedback (experiment.  Fail Fast.)</a:t>
            </a:r>
          </a:p>
          <a:p>
            <a:pPr marL="457200" indent="-457200" defTabSz="914400">
              <a:lnSpc>
                <a:spcPct val="113000"/>
              </a:lnSpc>
              <a:buFont typeface="Arial"/>
              <a:buChar char="•"/>
            </a:pPr>
            <a:r>
              <a:rPr lang="en-US" sz="2800" dirty="0" smtClean="0">
                <a:solidFill>
                  <a:srgbClr val="FFFFFF"/>
                </a:solidFill>
              </a:rPr>
              <a:t>Outcome not activity focus (optimize)</a:t>
            </a:r>
          </a:p>
          <a:p>
            <a:pPr marL="457200" indent="-457200" defTabSz="914400">
              <a:lnSpc>
                <a:spcPct val="113000"/>
              </a:lnSpc>
              <a:buFont typeface="Arial"/>
              <a:buChar char="•"/>
            </a:pPr>
            <a:r>
              <a:rPr lang="en-US" sz="2800" dirty="0" smtClean="0">
                <a:solidFill>
                  <a:srgbClr val="FFFFFF"/>
                </a:solidFill>
              </a:rPr>
              <a:t>Loose </a:t>
            </a:r>
            <a:r>
              <a:rPr lang="en-US" sz="2800" dirty="0">
                <a:solidFill>
                  <a:srgbClr val="FFFFFF"/>
                </a:solidFill>
              </a:rPr>
              <a:t>Coupling (upgrades and fixes)</a:t>
            </a:r>
          </a:p>
          <a:p>
            <a:pPr marL="457200" indent="-457200" defTabSz="914400">
              <a:lnSpc>
                <a:spcPct val="113000"/>
              </a:lnSpc>
              <a:buFont typeface="Arial"/>
              <a:buChar char="•"/>
            </a:pPr>
            <a:r>
              <a:rPr lang="en-US" sz="2800" dirty="0" smtClean="0">
                <a:solidFill>
                  <a:srgbClr val="FFFFFF"/>
                </a:solidFill>
              </a:rPr>
              <a:t>Self</a:t>
            </a:r>
            <a:r>
              <a:rPr lang="en-US" sz="2800" dirty="0">
                <a:solidFill>
                  <a:srgbClr val="FFFFFF"/>
                </a:solidFill>
              </a:rPr>
              <a:t>-service, automated middleware</a:t>
            </a:r>
          </a:p>
          <a:p>
            <a:pPr marL="457200" indent="-457200" defTabSz="914400">
              <a:lnSpc>
                <a:spcPct val="113000"/>
              </a:lnSpc>
              <a:buFont typeface="Arial"/>
              <a:buChar char="•"/>
            </a:pPr>
            <a:r>
              <a:rPr lang="en-US" sz="2800" dirty="0">
                <a:solidFill>
                  <a:srgbClr val="FFFFFF"/>
                </a:solidFill>
              </a:rPr>
              <a:t>Free/Cheap horizontal scaling</a:t>
            </a:r>
          </a:p>
          <a:p>
            <a:pPr marL="457200" indent="-457200" defTabSz="914400">
              <a:lnSpc>
                <a:spcPct val="113000"/>
              </a:lnSpc>
              <a:buFont typeface="Arial"/>
              <a:buChar char="•"/>
            </a:pPr>
            <a:r>
              <a:rPr lang="en-US" sz="2800" dirty="0">
                <a:solidFill>
                  <a:srgbClr val="FFFFFF"/>
                </a:solidFill>
              </a:rPr>
              <a:t>No Downtime </a:t>
            </a:r>
            <a:r>
              <a:rPr lang="en-US" sz="2800" dirty="0" smtClean="0">
                <a:solidFill>
                  <a:srgbClr val="FFFFFF"/>
                </a:solidFill>
              </a:rPr>
              <a:t>Upgrades</a:t>
            </a:r>
          </a:p>
          <a:p>
            <a:pPr marL="457200" indent="-457200" defTabSz="914400">
              <a:lnSpc>
                <a:spcPct val="113000"/>
              </a:lnSpc>
              <a:buFont typeface="Arial"/>
              <a:buChar char="•"/>
            </a:pPr>
            <a:r>
              <a:rPr lang="en-US" sz="2800" dirty="0" smtClean="0">
                <a:solidFill>
                  <a:srgbClr val="FFFFFF"/>
                </a:solidFill>
              </a:rPr>
              <a:t>Availability and resiliency  </a:t>
            </a:r>
            <a:endParaRPr lang="en-US" sz="2800" dirty="0">
              <a:solidFill>
                <a:srgbClr val="FFFFFF"/>
              </a:solidFill>
            </a:endParaRPr>
          </a:p>
          <a:p>
            <a:pPr defTabSz="914400"/>
            <a:endParaRPr lang="en-US" sz="3600" kern="0" dirty="0">
              <a:solidFill>
                <a:srgbClr val="FFFFFF"/>
              </a:solidFill>
            </a:endParaRPr>
          </a:p>
          <a:p>
            <a:pPr defTabSz="914400"/>
            <a:endParaRPr lang="en-US" sz="3600" kern="0" dirty="0">
              <a:solidFill>
                <a:srgbClr val="FFFFFF"/>
              </a:solidFill>
            </a:endParaRPr>
          </a:p>
        </p:txBody>
      </p:sp>
    </p:spTree>
    <p:extLst>
      <p:ext uri="{BB962C8B-B14F-4D97-AF65-F5344CB8AC3E}">
        <p14:creationId xmlns:p14="http://schemas.microsoft.com/office/powerpoint/2010/main" val="391491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p:nvPr/>
        </p:nvSpPr>
        <p:spPr>
          <a:xfrm>
            <a:off x="2416799" y="1981365"/>
            <a:ext cx="4310402" cy="1180770"/>
          </a:xfrm>
          <a:prstGeom prst="rect">
            <a:avLst/>
          </a:prstGeom>
          <a:noFill/>
          <a:ln>
            <a:noFill/>
          </a:ln>
        </p:spPr>
        <p:txBody>
          <a:bodyPr lIns="0" tIns="0" rIns="0" bIns="0" anchor="t" anchorCtr="0">
            <a:noAutofit/>
          </a:bodyPr>
          <a:lstStyle/>
          <a:p>
            <a:pPr algn="ctr" defTabSz="914400">
              <a:lnSpc>
                <a:spcPct val="90000"/>
              </a:lnSpc>
              <a:buClr>
                <a:srgbClr val="F79646"/>
              </a:buClr>
              <a:buSzPct val="25000"/>
              <a:buFont typeface="Arial"/>
              <a:buNone/>
            </a:pPr>
            <a:r>
              <a:rPr lang="en-US" sz="9600" b="1" kern="0">
                <a:solidFill>
                  <a:srgbClr val="F79646"/>
                </a:solidFill>
                <a:latin typeface="Arial"/>
                <a:ea typeface="Arial"/>
                <a:cs typeface="Arial"/>
                <a:sym typeface="Arial"/>
              </a:rPr>
              <a:t>WHAT</a:t>
            </a:r>
          </a:p>
        </p:txBody>
      </p:sp>
    </p:spTree>
    <p:extLst>
      <p:ext uri="{BB962C8B-B14F-4D97-AF65-F5344CB8AC3E}">
        <p14:creationId xmlns:p14="http://schemas.microsoft.com/office/powerpoint/2010/main" val="3487014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rgbClr val="F79646"/>
                </a:solidFill>
                <a:latin typeface="Arial"/>
                <a:ea typeface="Arial"/>
                <a:cs typeface="Arial"/>
                <a:sym typeface="Arial"/>
              </a:rPr>
              <a:t>What is Cloud Native?</a:t>
            </a:r>
            <a:endParaRPr lang="en-US" sz="3200" b="0" i="0" u="none" strike="noStrike" cap="none" baseline="0" dirty="0">
              <a:solidFill>
                <a:srgbClr val="F79646"/>
              </a:solidFill>
              <a:latin typeface="Arial"/>
              <a:ea typeface="Arial"/>
              <a:cs typeface="Arial"/>
              <a:sym typeface="Arial"/>
            </a:endParaRPr>
          </a:p>
        </p:txBody>
      </p:sp>
      <p:sp>
        <p:nvSpPr>
          <p:cNvPr id="2" name="TextBox 1"/>
          <p:cNvSpPr txBox="1"/>
          <p:nvPr/>
        </p:nvSpPr>
        <p:spPr>
          <a:xfrm>
            <a:off x="456363" y="1449414"/>
            <a:ext cx="5510403" cy="2862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pic>
        <p:nvPicPr>
          <p:cNvPr id="4" name="Picture 3" descr="C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051" y="1080889"/>
            <a:ext cx="3291029" cy="2981722"/>
          </a:xfrm>
          <a:prstGeom prst="rect">
            <a:avLst/>
          </a:prstGeom>
        </p:spPr>
      </p:pic>
    </p:spTree>
    <p:extLst>
      <p:ext uri="{BB962C8B-B14F-4D97-AF65-F5344CB8AC3E}">
        <p14:creationId xmlns:p14="http://schemas.microsoft.com/office/powerpoint/2010/main" val="192542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13</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FFFFFF"/>
                </a:solidFill>
              </a:rPr>
              <a:t>Twelve Factor Apps (http://12factor.net/</a:t>
            </a:r>
            <a:r>
              <a:rPr lang="en-US" sz="2800" dirty="0" smtClean="0">
                <a:solidFill>
                  <a:srgbClr val="FFFFFF"/>
                </a:solidFill>
              </a:rPr>
              <a:t>)</a:t>
            </a:r>
          </a:p>
          <a:p>
            <a:pPr marL="654050" indent="-514350">
              <a:lnSpc>
                <a:spcPct val="115000"/>
              </a:lnSpc>
              <a:buSzPct val="77777"/>
              <a:buFont typeface="Arial"/>
              <a:buChar char="•"/>
            </a:pPr>
            <a:r>
              <a:rPr lang="en-US" sz="2800" dirty="0" smtClean="0">
                <a:solidFill>
                  <a:srgbClr val="FFFFFF"/>
                </a:solidFill>
              </a:rPr>
              <a:t>Continuously </a:t>
            </a:r>
            <a:r>
              <a:rPr lang="en-US" sz="2800" dirty="0">
                <a:solidFill>
                  <a:srgbClr val="FFFFFF"/>
                </a:solidFill>
              </a:rPr>
              <a:t>Delivered</a:t>
            </a:r>
          </a:p>
          <a:p>
            <a:pPr marL="654050" indent="-514350">
              <a:lnSpc>
                <a:spcPct val="115000"/>
              </a:lnSpc>
              <a:buSzPct val="77777"/>
              <a:buFont typeface="Arial"/>
              <a:buChar char="•"/>
            </a:pPr>
            <a:r>
              <a:rPr lang="en-US" sz="2800" dirty="0" smtClean="0">
                <a:solidFill>
                  <a:srgbClr val="FFFFFF"/>
                </a:solidFill>
              </a:rPr>
              <a:t>Microservices</a:t>
            </a:r>
          </a:p>
          <a:p>
            <a:pPr marL="654050" indent="-514350">
              <a:lnSpc>
                <a:spcPct val="115000"/>
              </a:lnSpc>
              <a:buSzPct val="77777"/>
              <a:buFont typeface="Arial"/>
              <a:buChar char="•"/>
            </a:pPr>
            <a:r>
              <a:rPr lang="en-US" sz="2800" dirty="0" smtClean="0">
                <a:solidFill>
                  <a:srgbClr val="FFFFFF"/>
                </a:solidFill>
              </a:rPr>
              <a:t>DevOps</a:t>
            </a:r>
            <a:endParaRPr lang="en-US" sz="2800" dirty="0">
              <a:solidFill>
                <a:srgbClr val="FFFFFF"/>
              </a:solidFill>
            </a:endParaRPr>
          </a:p>
          <a:p>
            <a:pPr marL="654050" indent="-514350">
              <a:lnSpc>
                <a:spcPct val="115000"/>
              </a:lnSpc>
              <a:buSzPct val="77777"/>
              <a:buFont typeface="Arial"/>
              <a:buChar char="•"/>
            </a:pPr>
            <a:r>
              <a:rPr lang="en-US" sz="2800" dirty="0" smtClean="0">
                <a:solidFill>
                  <a:srgbClr val="FFFFFF"/>
                </a:solidFill>
              </a:rPr>
              <a:t>Self</a:t>
            </a:r>
            <a:r>
              <a:rPr lang="en-US" sz="2800" dirty="0">
                <a:solidFill>
                  <a:srgbClr val="FFFFFF"/>
                </a:solidFill>
              </a:rPr>
              <a:t>-Service agile infrastructure</a:t>
            </a:r>
          </a:p>
          <a:p>
            <a:pPr marL="654050" indent="-514350">
              <a:lnSpc>
                <a:spcPct val="115000"/>
              </a:lnSpc>
              <a:buSzPct val="77777"/>
              <a:buFont typeface="Arial"/>
              <a:buChar char="•"/>
            </a:pPr>
            <a:r>
              <a:rPr lang="en-US" sz="2800" dirty="0">
                <a:solidFill>
                  <a:srgbClr val="FFFFFF"/>
                </a:solidFill>
              </a:rPr>
              <a:t>API-based collaboration</a:t>
            </a:r>
          </a:p>
          <a:p>
            <a:pPr marL="654050" indent="-514350">
              <a:lnSpc>
                <a:spcPct val="115000"/>
              </a:lnSpc>
              <a:buSzPct val="77777"/>
              <a:buFont typeface="Arial"/>
              <a:buChar char="•"/>
            </a:pPr>
            <a:r>
              <a:rPr lang="en-US" sz="2800" dirty="0">
                <a:solidFill>
                  <a:srgbClr val="FFFFFF"/>
                </a:solidFill>
              </a:rPr>
              <a:t>Anti-fragility</a:t>
            </a:r>
          </a:p>
        </p:txBody>
      </p:sp>
    </p:spTree>
    <p:extLst>
      <p:ext uri="{BB962C8B-B14F-4D97-AF65-F5344CB8AC3E}">
        <p14:creationId xmlns:p14="http://schemas.microsoft.com/office/powerpoint/2010/main" val="370017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14</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b="1" dirty="0">
                <a:solidFill>
                  <a:srgbClr val="FFFFFF"/>
                </a:solidFill>
              </a:rPr>
              <a:t>Twelve Factor Apps (http://12factor.net/</a:t>
            </a:r>
            <a:r>
              <a:rPr lang="en-US" sz="2800" b="1" dirty="0" smtClean="0">
                <a:solidFill>
                  <a:srgbClr val="FFFFFF"/>
                </a:solidFill>
              </a:rPr>
              <a:t>)</a:t>
            </a:r>
            <a:endParaRPr lang="en-US" sz="2800" dirty="0" smtClean="0">
              <a:solidFill>
                <a:schemeClr val="tx2">
                  <a:lumMod val="50000"/>
                  <a:lumOff val="50000"/>
                </a:schemeClr>
              </a:solidFill>
            </a:endParaRPr>
          </a:p>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smtClean="0">
                <a:solidFill>
                  <a:srgbClr val="7F7F7F"/>
                </a:solidFill>
              </a:rPr>
              <a:t>Microservices</a:t>
            </a:r>
          </a:p>
          <a:p>
            <a:pPr marL="654050" indent="-514350">
              <a:lnSpc>
                <a:spcPct val="115000"/>
              </a:lnSpc>
              <a:buSzPct val="77777"/>
              <a:buFont typeface="Arial"/>
              <a:buChar char="•"/>
            </a:pPr>
            <a:r>
              <a:rPr lang="en-US" sz="2800" dirty="0" smtClean="0">
                <a:solidFill>
                  <a:srgbClr val="7F7F7F"/>
                </a:solidFill>
              </a:rPr>
              <a:t>DevOps</a:t>
            </a:r>
            <a:endParaRPr lang="en-US" sz="2800" dirty="0">
              <a:solidFill>
                <a:srgbClr val="7F7F7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39249434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FFFFFF"/>
                </a:solidFill>
              </a:rPr>
              <a:t>12-Factor Applications</a:t>
            </a:r>
            <a:endParaRPr lang="en" sz="2400" dirty="0">
              <a:solidFill>
                <a:srgbClr val="FFFFFF"/>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Codebase</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Dependencies</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Configuration</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Backing Services</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Build</a:t>
            </a:r>
            <a:r>
              <a:rPr lang="en-US" sz="1600" kern="0" dirty="0">
                <a:solidFill>
                  <a:srgbClr val="FFFFFF"/>
                </a:solidFill>
                <a:latin typeface="Arial"/>
                <a:ea typeface="Arial"/>
                <a:cs typeface="Arial"/>
                <a:sym typeface="Arial"/>
                <a:rtl val="0"/>
              </a:rPr>
              <a:t>, release, </a:t>
            </a:r>
            <a:r>
              <a:rPr lang="en-US" sz="1600" kern="0" dirty="0" smtClean="0">
                <a:solidFill>
                  <a:srgbClr val="FFFFFF"/>
                </a:solidFill>
                <a:latin typeface="Arial"/>
                <a:ea typeface="Arial"/>
                <a:cs typeface="Arial"/>
                <a:sym typeface="Arial"/>
                <a:rtl val="0"/>
              </a:rPr>
              <a:t>run</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Processes</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Port binding</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Concurrency</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Disposability</a:t>
            </a:r>
          </a:p>
          <a:p>
            <a:pPr marL="342900" indent="-342900" defTabSz="914400">
              <a:buFont typeface="+mj-lt"/>
              <a:buAutoNum type="arabicPeriod"/>
            </a:pPr>
            <a:r>
              <a:rPr lang="en-US" sz="1600" kern="0" dirty="0" err="1" smtClean="0">
                <a:solidFill>
                  <a:srgbClr val="FFFFFF"/>
                </a:solidFill>
                <a:latin typeface="Arial"/>
                <a:ea typeface="Arial"/>
                <a:cs typeface="Arial"/>
                <a:sym typeface="Arial"/>
                <a:rtl val="0"/>
              </a:rPr>
              <a:t>Dev</a:t>
            </a:r>
            <a:r>
              <a:rPr lang="en-US" sz="1600" kern="0" dirty="0">
                <a:solidFill>
                  <a:srgbClr val="FFFFFF"/>
                </a:solidFill>
                <a:latin typeface="Arial"/>
                <a:ea typeface="Arial"/>
                <a:cs typeface="Arial"/>
                <a:sym typeface="Arial"/>
                <a:rtl val="0"/>
              </a:rPr>
              <a:t>/prod </a:t>
            </a:r>
            <a:r>
              <a:rPr lang="en-US" sz="1600" kern="0" dirty="0" smtClean="0">
                <a:solidFill>
                  <a:srgbClr val="FFFFFF"/>
                </a:solidFill>
                <a:latin typeface="Arial"/>
                <a:ea typeface="Arial"/>
                <a:cs typeface="Arial"/>
                <a:sym typeface="Arial"/>
                <a:rtl val="0"/>
              </a:rPr>
              <a:t>parity</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Logs</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Admin processes</a:t>
            </a:r>
            <a:endParaRPr lang="en-US" sz="1600" kern="0" dirty="0">
              <a:solidFill>
                <a:srgbClr val="FFFFFF"/>
              </a:solidFill>
              <a:latin typeface="Arial"/>
              <a:ea typeface="Arial"/>
              <a:cs typeface="Arial"/>
              <a:sym typeface="Arial"/>
              <a:rtl val="0"/>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b="1" kern="0" dirty="0" smtClean="0">
                <a:solidFill>
                  <a:srgbClr val="FFFFFF"/>
                </a:solidFill>
                <a:latin typeface="Arial"/>
                <a:sym typeface="Arial"/>
                <a:rtl val="0"/>
              </a:rPr>
              <a:t>Cloud Platform</a:t>
            </a:r>
            <a:endParaRPr lang="en-US" sz="1400" b="1" kern="0" dirty="0">
              <a:solidFill>
                <a:srgbClr val="FFFFFF"/>
              </a:solidFill>
              <a:latin typeface="Arial"/>
              <a:sym typeface="Arial"/>
              <a:rtl val="0"/>
            </a:endParaRPr>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pPr defTabSz="914400"/>
            <a:r>
              <a:rPr lang="en-US" sz="1400" b="1" kern="0" dirty="0" smtClean="0">
                <a:solidFill>
                  <a:srgbClr val="FFFFFF"/>
                </a:solidFill>
                <a:latin typeface="Arial"/>
                <a:ea typeface="Arial"/>
                <a:cs typeface="Arial"/>
                <a:sym typeface="Arial"/>
                <a:rtl val="0"/>
              </a:rPr>
              <a:t>APPS</a:t>
            </a:r>
            <a:endParaRPr lang="en-US" sz="1400" kern="0" dirty="0">
              <a:solidFill>
                <a:srgbClr val="FFFFFF"/>
              </a:solidFill>
              <a:latin typeface="Arial"/>
              <a:ea typeface="Arial"/>
              <a:cs typeface="Arial"/>
              <a:sym typeface="Arial"/>
              <a:rtl val="0"/>
            </a:endParaRPr>
          </a:p>
        </p:txBody>
      </p:sp>
      <p:sp>
        <p:nvSpPr>
          <p:cNvPr id="28" name="Rectangle 27"/>
          <p:cNvSpPr/>
          <p:nvPr/>
        </p:nvSpPr>
        <p:spPr>
          <a:xfrm>
            <a:off x="366712" y="4245262"/>
            <a:ext cx="4980851" cy="307777"/>
          </a:xfrm>
          <a:prstGeom prst="rect">
            <a:avLst/>
          </a:prstGeom>
        </p:spPr>
        <p:txBody>
          <a:bodyPr wrap="none">
            <a:spAutoFit/>
          </a:bodyPr>
          <a:lstStyle/>
          <a:p>
            <a:pPr defTabSz="914400"/>
            <a:r>
              <a:rPr lang="en-US" sz="1400" kern="0" dirty="0" smtClean="0">
                <a:solidFill>
                  <a:srgbClr val="008881"/>
                </a:solidFill>
                <a:latin typeface="Arial"/>
                <a:ea typeface="Arial"/>
                <a:cs typeface="Arial"/>
                <a:sym typeface="Arial"/>
                <a:rtl val="0"/>
              </a:rPr>
              <a:t>Architectural </a:t>
            </a:r>
            <a:r>
              <a:rPr lang="en-US" sz="1400" kern="0" dirty="0">
                <a:solidFill>
                  <a:srgbClr val="008881"/>
                </a:solidFill>
                <a:latin typeface="Arial"/>
                <a:ea typeface="Arial"/>
                <a:cs typeface="Arial"/>
                <a:sym typeface="Arial"/>
                <a:rtl val="0"/>
              </a:rPr>
              <a:t>and </a:t>
            </a:r>
            <a:r>
              <a:rPr lang="en-US" sz="1400" kern="0" dirty="0" smtClean="0">
                <a:solidFill>
                  <a:srgbClr val="008881"/>
                </a:solidFill>
                <a:latin typeface="Arial"/>
                <a:ea typeface="Arial"/>
                <a:cs typeface="Arial"/>
                <a:sym typeface="Arial"/>
                <a:rtl val="0"/>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pPr defTabSz="914400"/>
            <a:r>
              <a:rPr lang="en-US" sz="1400" kern="0" dirty="0" smtClean="0">
                <a:solidFill>
                  <a:srgbClr val="FFFFFF"/>
                </a:solidFill>
                <a:latin typeface="Arial"/>
                <a:ea typeface="Arial"/>
                <a:cs typeface="Arial"/>
                <a:sym typeface="Arial"/>
                <a:rtl val="0"/>
              </a:rPr>
              <a:t>contract</a:t>
            </a:r>
            <a:endParaRPr lang="en-US" sz="1400" kern="0" dirty="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7864758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16</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chemeClr val="tx1">
                    <a:lumMod val="50000"/>
                    <a:lumOff val="50000"/>
                  </a:schemeClr>
                </a:solidFill>
              </a:rPr>
              <a:t>Twelve Factor Apps (http://12factor.net/)</a:t>
            </a:r>
          </a:p>
          <a:p>
            <a:pPr marL="654050" indent="-514350">
              <a:lnSpc>
                <a:spcPct val="115000"/>
              </a:lnSpc>
              <a:buSzPct val="77777"/>
              <a:buFont typeface="Arial"/>
              <a:buChar char="•"/>
            </a:pPr>
            <a:r>
              <a:rPr lang="en-US" sz="2800" b="1" dirty="0" smtClean="0">
                <a:solidFill>
                  <a:srgbClr val="FFFFFF"/>
                </a:solidFill>
              </a:rPr>
              <a:t>Continuously Delivered</a:t>
            </a:r>
          </a:p>
          <a:p>
            <a:pPr marL="654050" indent="-514350">
              <a:lnSpc>
                <a:spcPct val="115000"/>
              </a:lnSpc>
              <a:buSzPct val="77777"/>
              <a:buFont typeface="Arial"/>
              <a:buChar char="•"/>
            </a:pPr>
            <a:r>
              <a:rPr lang="en-US" sz="2800" dirty="0" smtClean="0">
                <a:solidFill>
                  <a:schemeClr val="tx1">
                    <a:lumMod val="50000"/>
                    <a:lumOff val="50000"/>
                  </a:schemeClr>
                </a:solidFill>
              </a:rPr>
              <a:t>Microservices</a:t>
            </a:r>
            <a:endParaRPr lang="en-US" sz="2800" dirty="0">
              <a:solidFill>
                <a:schemeClr val="tx1">
                  <a:lumMod val="50000"/>
                  <a:lumOff val="50000"/>
                </a:schemeClr>
              </a:solidFill>
            </a:endParaRPr>
          </a:p>
          <a:p>
            <a:pPr marL="654050" indent="-514350">
              <a:lnSpc>
                <a:spcPct val="115000"/>
              </a:lnSpc>
              <a:buSzPct val="77777"/>
              <a:buFont typeface="Arial"/>
              <a:buChar char="•"/>
            </a:pPr>
            <a:r>
              <a:rPr lang="en-US" sz="2800" dirty="0" smtClean="0">
                <a:solidFill>
                  <a:schemeClr val="tx1">
                    <a:lumMod val="50000"/>
                    <a:lumOff val="50000"/>
                  </a:schemeClr>
                </a:solidFill>
              </a:rPr>
              <a:t>DevOps</a:t>
            </a:r>
          </a:p>
          <a:p>
            <a:pPr marL="654050" indent="-514350">
              <a:lnSpc>
                <a:spcPct val="115000"/>
              </a:lnSpc>
              <a:buSzPct val="77777"/>
              <a:buFont typeface="Arial"/>
              <a:buChar char="•"/>
            </a:pPr>
            <a:r>
              <a:rPr lang="en-US" sz="2800" dirty="0" smtClean="0">
                <a:solidFill>
                  <a:schemeClr val="tx1">
                    <a:lumMod val="50000"/>
                    <a:lumOff val="50000"/>
                  </a:schemeClr>
                </a:solidFill>
              </a:rPr>
              <a:t>Self</a:t>
            </a:r>
            <a:r>
              <a:rPr lang="en-US" sz="2800" dirty="0">
                <a:solidFill>
                  <a:schemeClr val="tx1">
                    <a:lumMod val="50000"/>
                    <a:lumOff val="50000"/>
                  </a:schemeClr>
                </a:solidFill>
              </a:rPr>
              <a:t>-Service agile infrastructure</a:t>
            </a:r>
          </a:p>
          <a:p>
            <a:pPr marL="654050" indent="-514350">
              <a:lnSpc>
                <a:spcPct val="115000"/>
              </a:lnSpc>
              <a:buSzPct val="77777"/>
              <a:buFont typeface="Arial"/>
              <a:buChar char="•"/>
            </a:pPr>
            <a:r>
              <a:rPr lang="en-US" sz="2800" dirty="0">
                <a:solidFill>
                  <a:schemeClr val="tx1">
                    <a:lumMod val="50000"/>
                    <a:lumOff val="50000"/>
                  </a:schemeClr>
                </a:solidFill>
              </a:rPr>
              <a:t>API-based collaboration</a:t>
            </a:r>
          </a:p>
          <a:p>
            <a:pPr marL="654050" indent="-514350">
              <a:lnSpc>
                <a:spcPct val="115000"/>
              </a:lnSpc>
              <a:buSzPct val="77777"/>
              <a:buFont typeface="Arial"/>
              <a:buChar char="•"/>
            </a:pPr>
            <a:r>
              <a:rPr lang="en-US" sz="2800" dirty="0">
                <a:solidFill>
                  <a:schemeClr val="tx1">
                    <a:lumMod val="50000"/>
                    <a:lumOff val="50000"/>
                  </a:schemeClr>
                </a:solidFill>
              </a:rPr>
              <a:t>Anti-fragility</a:t>
            </a:r>
          </a:p>
        </p:txBody>
      </p:sp>
    </p:spTree>
    <p:extLst>
      <p:ext uri="{BB962C8B-B14F-4D97-AF65-F5344CB8AC3E}">
        <p14:creationId xmlns:p14="http://schemas.microsoft.com/office/powerpoint/2010/main" val="15824993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17</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pic>
        <p:nvPicPr>
          <p:cNvPr id="50" name="Picture 49" descr="noun_104090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9638" t="2838" r="9536" b="17276"/>
          <a:stretch/>
        </p:blipFill>
        <p:spPr>
          <a:xfrm flipH="1">
            <a:off x="4109430" y="3430215"/>
            <a:ext cx="925141" cy="914400"/>
          </a:xfrm>
          <a:prstGeom prst="rect">
            <a:avLst/>
          </a:prstGeom>
        </p:spPr>
      </p:pic>
      <p:pic>
        <p:nvPicPr>
          <p:cNvPr id="51" name="Picture 50" descr="noun_442791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5582" t="1561" r="5440" b="15815"/>
          <a:stretch/>
        </p:blipFill>
        <p:spPr>
          <a:xfrm>
            <a:off x="3497029" y="1422112"/>
            <a:ext cx="846701" cy="786235"/>
          </a:xfrm>
          <a:prstGeom prst="rect">
            <a:avLst/>
          </a:prstGeom>
        </p:spPr>
      </p:pic>
      <p:sp>
        <p:nvSpPr>
          <p:cNvPr id="52" name="TextBox 51"/>
          <p:cNvSpPr txBox="1"/>
          <p:nvPr/>
        </p:nvSpPr>
        <p:spPr>
          <a:xfrm>
            <a:off x="4574353" y="1637177"/>
            <a:ext cx="1268947" cy="369332"/>
          </a:xfrm>
          <a:prstGeom prst="rect">
            <a:avLst/>
          </a:prstGeom>
          <a:noFill/>
        </p:spPr>
        <p:txBody>
          <a:bodyPr wrap="none" rtlCol="0">
            <a:spAutoFit/>
          </a:bodyPr>
          <a:lstStyle/>
          <a:p>
            <a:r>
              <a:rPr lang="en-US" dirty="0">
                <a:solidFill>
                  <a:srgbClr val="FFFFFF"/>
                </a:solidFill>
              </a:rPr>
              <a:t>3</a:t>
            </a:r>
            <a:r>
              <a:rPr lang="en-US" dirty="0" smtClean="0">
                <a:solidFill>
                  <a:srgbClr val="FFFFFF"/>
                </a:solidFill>
              </a:rPr>
              <a:t>+ Months</a:t>
            </a:r>
            <a:endParaRPr lang="en-US" dirty="0">
              <a:solidFill>
                <a:srgbClr val="FFFFFF"/>
              </a:solidFill>
            </a:endParaRPr>
          </a:p>
        </p:txBody>
      </p:sp>
    </p:spTree>
    <p:extLst>
      <p:ext uri="{BB962C8B-B14F-4D97-AF65-F5344CB8AC3E}">
        <p14:creationId xmlns:p14="http://schemas.microsoft.com/office/powerpoint/2010/main" val="3583985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dissolve">
                                      <p:cBhvr>
                                        <p:cTn id="57" dur="500"/>
                                        <p:tgtEl>
                                          <p:spTgt spid="53"/>
                                        </p:tgtEl>
                                      </p:cBhvr>
                                    </p:animEffect>
                                  </p:childTnLst>
                                </p:cTn>
                              </p:par>
                              <p:par>
                                <p:cTn id="58" presetID="9"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dissolv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dissolve">
                                      <p:cBhvr>
                                        <p:cTn id="65" dur="500"/>
                                        <p:tgtEl>
                                          <p:spTgt spid="5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dissolv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18</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74909"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cxnSp>
        <p:nvCxnSpPr>
          <p:cNvPr id="10" name="Straight Connector 9"/>
          <p:cNvCxnSpPr/>
          <p:nvPr/>
        </p:nvCxnSpPr>
        <p:spPr>
          <a:xfrm>
            <a:off x="1458068" y="1116422"/>
            <a:ext cx="0" cy="2941451"/>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214502" y="1116422"/>
            <a:ext cx="0" cy="2941451"/>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Tree>
    <p:extLst>
      <p:ext uri="{BB962C8B-B14F-4D97-AF65-F5344CB8AC3E}">
        <p14:creationId xmlns:p14="http://schemas.microsoft.com/office/powerpoint/2010/main" val="2860620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19</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74909"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21" name="TextBox 20"/>
          <p:cNvSpPr txBox="1"/>
          <p:nvPr/>
        </p:nvSpPr>
        <p:spPr>
          <a:xfrm>
            <a:off x="3544648" y="3344280"/>
            <a:ext cx="5599351" cy="923330"/>
          </a:xfrm>
          <a:prstGeom prst="rect">
            <a:avLst/>
          </a:prstGeom>
          <a:solidFill>
            <a:srgbClr val="162128"/>
          </a:solidFill>
        </p:spPr>
        <p:txBody>
          <a:bodyPr wrap="square" rtlCol="0">
            <a:spAutoFit/>
          </a:bodyPr>
          <a:lstStyle/>
          <a:p>
            <a:pPr algn="ctr"/>
            <a:endParaRPr lang="en-US" dirty="0" smtClean="0">
              <a:solidFill>
                <a:srgbClr val="FFFFFF"/>
              </a:solidFill>
            </a:endParaRPr>
          </a:p>
          <a:p>
            <a:pPr algn="ctr"/>
            <a:r>
              <a:rPr lang="en-US" dirty="0" smtClean="0">
                <a:solidFill>
                  <a:srgbClr val="FFFFFF"/>
                </a:solidFill>
              </a:rPr>
              <a:t>Inconsistent, Corrupt &amp; Dirty</a:t>
            </a:r>
          </a:p>
          <a:p>
            <a:pPr algn="ctr"/>
            <a:endParaRPr lang="en-US" dirty="0">
              <a:solidFill>
                <a:srgbClr val="FFFFFF"/>
              </a:solidFill>
            </a:endParaRPr>
          </a:p>
        </p:txBody>
      </p:sp>
      <p:sp>
        <p:nvSpPr>
          <p:cNvPr id="48" name="TextBox 47"/>
          <p:cNvSpPr txBox="1"/>
          <p:nvPr/>
        </p:nvSpPr>
        <p:spPr>
          <a:xfrm>
            <a:off x="2371030" y="1066437"/>
            <a:ext cx="851578" cy="369332"/>
          </a:xfrm>
          <a:prstGeom prst="rect">
            <a:avLst/>
          </a:prstGeom>
          <a:solidFill>
            <a:srgbClr val="162128"/>
          </a:solidFill>
        </p:spPr>
        <p:txBody>
          <a:bodyPr wrap="none" rtlCol="0">
            <a:spAutoFit/>
          </a:bodyPr>
          <a:lstStyle/>
          <a:p>
            <a:r>
              <a:rPr lang="en-US" dirty="0" smtClean="0">
                <a:solidFill>
                  <a:srgbClr val="FFFFFF"/>
                </a:solidFill>
              </a:rPr>
              <a:t>Scrum</a:t>
            </a:r>
            <a:endParaRPr lang="en-US" dirty="0">
              <a:solidFill>
                <a:srgbClr val="FFFFFF"/>
              </a:solidFill>
            </a:endParaRPr>
          </a:p>
        </p:txBody>
      </p:sp>
      <p:sp>
        <p:nvSpPr>
          <p:cNvPr id="49" name="TextBox 48"/>
          <p:cNvSpPr txBox="1"/>
          <p:nvPr/>
        </p:nvSpPr>
        <p:spPr>
          <a:xfrm>
            <a:off x="1180286" y="1066437"/>
            <a:ext cx="932730" cy="369332"/>
          </a:xfrm>
          <a:prstGeom prst="rect">
            <a:avLst/>
          </a:prstGeom>
          <a:solidFill>
            <a:srgbClr val="162128"/>
          </a:solidFill>
        </p:spPr>
        <p:txBody>
          <a:bodyPr wrap="none" rtlCol="0">
            <a:spAutoFit/>
          </a:bodyPr>
          <a:lstStyle/>
          <a:p>
            <a:r>
              <a:rPr lang="en-US" dirty="0" smtClean="0">
                <a:solidFill>
                  <a:srgbClr val="FFFFFF"/>
                </a:solidFill>
              </a:rPr>
              <a:t>Water -</a:t>
            </a:r>
            <a:endParaRPr lang="en-US" dirty="0">
              <a:solidFill>
                <a:srgbClr val="FFFFFF"/>
              </a:solidFill>
            </a:endParaRPr>
          </a:p>
        </p:txBody>
      </p:sp>
      <p:sp>
        <p:nvSpPr>
          <p:cNvPr id="50" name="TextBox 49"/>
          <p:cNvSpPr txBox="1"/>
          <p:nvPr/>
        </p:nvSpPr>
        <p:spPr>
          <a:xfrm>
            <a:off x="3473031" y="1066437"/>
            <a:ext cx="697614" cy="369332"/>
          </a:xfrm>
          <a:prstGeom prst="rect">
            <a:avLst/>
          </a:prstGeom>
          <a:solidFill>
            <a:srgbClr val="162128"/>
          </a:solidFill>
        </p:spPr>
        <p:txBody>
          <a:bodyPr wrap="none" rtlCol="0">
            <a:spAutoFit/>
          </a:bodyPr>
          <a:lstStyle/>
          <a:p>
            <a:r>
              <a:rPr lang="en-US" dirty="0" smtClean="0">
                <a:solidFill>
                  <a:srgbClr val="FFFFFF"/>
                </a:solidFill>
              </a:rPr>
              <a:t>- Fall</a:t>
            </a:r>
            <a:endParaRPr lang="en-US" dirty="0">
              <a:solidFill>
                <a:srgbClr val="FFFFFF"/>
              </a:solidFill>
            </a:endParaRPr>
          </a:p>
        </p:txBody>
      </p:sp>
      <p:pic>
        <p:nvPicPr>
          <p:cNvPr id="41" name="Picture 40" descr="noun_442791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5582" t="1561" r="5440" b="15815"/>
          <a:stretch/>
        </p:blipFill>
        <p:spPr>
          <a:xfrm>
            <a:off x="5326981" y="1435769"/>
            <a:ext cx="629340" cy="584397"/>
          </a:xfrm>
          <a:prstGeom prst="rect">
            <a:avLst/>
          </a:prstGeom>
        </p:spPr>
      </p:pic>
      <p:sp>
        <p:nvSpPr>
          <p:cNvPr id="51" name="TextBox 50"/>
          <p:cNvSpPr txBox="1"/>
          <p:nvPr/>
        </p:nvSpPr>
        <p:spPr>
          <a:xfrm>
            <a:off x="5956321" y="1536227"/>
            <a:ext cx="1268947" cy="369332"/>
          </a:xfrm>
          <a:prstGeom prst="rect">
            <a:avLst/>
          </a:prstGeom>
          <a:noFill/>
        </p:spPr>
        <p:txBody>
          <a:bodyPr wrap="none" rtlCol="0">
            <a:spAutoFit/>
          </a:bodyPr>
          <a:lstStyle/>
          <a:p>
            <a:r>
              <a:rPr lang="en-US" dirty="0">
                <a:solidFill>
                  <a:srgbClr val="FFFFFF"/>
                </a:solidFill>
              </a:rPr>
              <a:t>3</a:t>
            </a:r>
            <a:r>
              <a:rPr lang="en-US" dirty="0" smtClean="0">
                <a:solidFill>
                  <a:srgbClr val="FFFFFF"/>
                </a:solidFill>
              </a:rPr>
              <a:t>+ Months</a:t>
            </a:r>
            <a:endParaRPr lang="en-US" dirty="0">
              <a:solidFill>
                <a:srgbClr val="FFFFFF"/>
              </a:solidFill>
            </a:endParaRPr>
          </a:p>
        </p:txBody>
      </p:sp>
    </p:spTree>
    <p:extLst>
      <p:ext uri="{BB962C8B-B14F-4D97-AF65-F5344CB8AC3E}">
        <p14:creationId xmlns:p14="http://schemas.microsoft.com/office/powerpoint/2010/main" val="1298956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dissolv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dissolve">
                                      <p:cBhvr>
                                        <p:cTn id="27" dur="500"/>
                                        <p:tgtEl>
                                          <p:spTgt spid="3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dissolv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dissolv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dissolv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dissolve">
                                      <p:cBhvr>
                                        <p:cTn id="67" dur="500"/>
                                        <p:tgtEl>
                                          <p:spTgt spid="4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dissolve">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dissolve">
                                      <p:cBhvr>
                                        <p:cTn id="7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2" grpId="0"/>
      <p:bldP spid="42" grpId="0" animBg="1"/>
      <p:bldP spid="45" grpId="0" animBg="1"/>
      <p:bldP spid="46" grpId="0" animBg="1"/>
      <p:bldP spid="47" grpId="0" animBg="1"/>
      <p:bldP spid="33" grpId="0"/>
      <p:bldP spid="34" grpId="0"/>
      <p:bldP spid="35" grpId="0"/>
      <p:bldP spid="21" grpId="0" animBg="1"/>
      <p:bldP spid="48" grpId="0" animBg="1"/>
      <p:bldP spid="49" grpId="0" animBg="1"/>
      <p:bldP spid="50" grpId="0" animBg="1"/>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0" y="216524"/>
            <a:ext cx="8796928" cy="474445"/>
          </a:xfrm>
          <a:prstGeom prst="rect">
            <a:avLst/>
          </a:prstGeom>
          <a:noFill/>
          <a:ln>
            <a:noFill/>
          </a:ln>
        </p:spPr>
        <p:txBody>
          <a:bodyPr lIns="91425" tIns="45700" rIns="91425" bIns="45700" anchor="t" anchorCtr="0">
            <a:noAutofit/>
          </a:bodyPr>
          <a:lstStyle/>
          <a:p>
            <a:pPr marL="0" marR="0" lvl="0" indent="0" algn="ctr" rtl="0">
              <a:spcBef>
                <a:spcPts val="0"/>
              </a:spcBef>
              <a:buClr>
                <a:schemeClr val="accent1"/>
              </a:buClr>
              <a:buSzPct val="25000"/>
              <a:buFont typeface="Arial"/>
              <a:buNone/>
            </a:pPr>
            <a:r>
              <a:rPr lang="en-US" sz="3600" b="0" i="0" u="none" strike="noStrike" cap="none" dirty="0" smtClean="0">
                <a:solidFill>
                  <a:schemeClr val="accent1"/>
                </a:solidFill>
                <a:latin typeface="Arial"/>
                <a:ea typeface="Arial"/>
                <a:cs typeface="Arial"/>
                <a:sym typeface="Arial"/>
              </a:rPr>
              <a:t>Cloud Native Enterprise</a:t>
            </a:r>
            <a:endParaRPr lang="en-US" sz="3600" b="0" i="0" u="none" strike="noStrike" cap="none" dirty="0">
              <a:solidFill>
                <a:schemeClr val="accent1"/>
              </a:solidFill>
              <a:latin typeface="Arial"/>
              <a:ea typeface="Arial"/>
              <a:cs typeface="Arial"/>
              <a:sym typeface="Arial"/>
            </a:endParaRPr>
          </a:p>
        </p:txBody>
      </p:sp>
      <p:sp>
        <p:nvSpPr>
          <p:cNvPr id="124" name="Shape 124"/>
          <p:cNvSpPr txBox="1">
            <a:spLocks noGrp="1"/>
          </p:cNvSpPr>
          <p:nvPr>
            <p:ph type="body" idx="1"/>
          </p:nvPr>
        </p:nvSpPr>
        <p:spPr>
          <a:xfrm>
            <a:off x="3293301" y="1286899"/>
            <a:ext cx="8551408" cy="3848609"/>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008774"/>
              </a:buClr>
              <a:buSzPct val="100000"/>
              <a:buFont typeface="Calibri"/>
              <a:buNone/>
            </a:pPr>
            <a:endParaRPr sz="2800" b="0" i="0" u="none" strike="noStrike" cap="none" dirty="0">
              <a:solidFill>
                <a:schemeClr val="accent6"/>
              </a:solidFill>
              <a:latin typeface="Arial"/>
              <a:ea typeface="Arial"/>
              <a:cs typeface="Arial"/>
              <a:sym typeface="Arial"/>
            </a:endParaRPr>
          </a:p>
          <a:p>
            <a:pPr marL="514350" marR="0" lvl="0" indent="-514350" algn="l" rtl="0">
              <a:spcBef>
                <a:spcPts val="560"/>
              </a:spcBef>
              <a:spcAft>
                <a:spcPts val="0"/>
              </a:spcAft>
              <a:buClr>
                <a:srgbClr val="008774"/>
              </a:buClr>
              <a:buSzPct val="100000"/>
              <a:buFont typeface="Calibri"/>
              <a:buAutoNum type="arabicPeriod"/>
            </a:pPr>
            <a:r>
              <a:rPr lang="en-US" sz="3200" b="0" i="0" u="none" strike="noStrike" cap="none" dirty="0">
                <a:solidFill>
                  <a:schemeClr val="accent6"/>
                </a:solidFill>
                <a:latin typeface="Arial"/>
                <a:ea typeface="Arial"/>
                <a:cs typeface="Arial"/>
                <a:sym typeface="Arial"/>
              </a:rPr>
              <a:t>Why?</a:t>
            </a:r>
          </a:p>
          <a:p>
            <a:pPr marL="514350" marR="0" lvl="0" indent="-514350" algn="l" rtl="0">
              <a:spcBef>
                <a:spcPts val="560"/>
              </a:spcBef>
              <a:spcAft>
                <a:spcPts val="0"/>
              </a:spcAft>
              <a:buClr>
                <a:srgbClr val="008774"/>
              </a:buClr>
              <a:buSzPct val="100000"/>
              <a:buFont typeface="Calibri"/>
              <a:buAutoNum type="arabicPeriod"/>
            </a:pPr>
            <a:r>
              <a:rPr lang="en-US" sz="3200" b="0" i="0" u="none" strike="noStrike" cap="none" dirty="0">
                <a:solidFill>
                  <a:schemeClr val="accent6"/>
                </a:solidFill>
                <a:latin typeface="Arial"/>
                <a:ea typeface="Arial"/>
                <a:cs typeface="Arial"/>
                <a:sym typeface="Arial"/>
              </a:rPr>
              <a:t>What?</a:t>
            </a:r>
          </a:p>
          <a:p>
            <a:pPr marL="514350" marR="0" lvl="0" indent="-514350" algn="l" rtl="0">
              <a:spcBef>
                <a:spcPts val="560"/>
              </a:spcBef>
              <a:buClr>
                <a:srgbClr val="008774"/>
              </a:buClr>
              <a:buSzPct val="100000"/>
              <a:buFont typeface="Calibri"/>
              <a:buAutoNum type="arabicPeriod"/>
            </a:pPr>
            <a:r>
              <a:rPr lang="en-US" sz="3200" b="0" i="0" u="none" strike="noStrike" cap="none" dirty="0">
                <a:solidFill>
                  <a:schemeClr val="accent6"/>
                </a:solidFill>
                <a:latin typeface="Arial"/>
                <a:ea typeface="Arial"/>
                <a:cs typeface="Arial"/>
                <a:sym typeface="Arial"/>
              </a:rPr>
              <a:t>How?</a:t>
            </a:r>
          </a:p>
        </p:txBody>
      </p:sp>
    </p:spTree>
    <p:extLst>
      <p:ext uri="{BB962C8B-B14F-4D97-AF65-F5344CB8AC3E}">
        <p14:creationId xmlns:p14="http://schemas.microsoft.com/office/powerpoint/2010/main" val="169445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20</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10777"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1" name="TextBox 40"/>
          <p:cNvSpPr txBox="1"/>
          <p:nvPr/>
        </p:nvSpPr>
        <p:spPr>
          <a:xfrm>
            <a:off x="5495502" y="1896850"/>
            <a:ext cx="1698489" cy="369332"/>
          </a:xfrm>
          <a:prstGeom prst="rect">
            <a:avLst/>
          </a:prstGeom>
          <a:noFill/>
        </p:spPr>
        <p:txBody>
          <a:bodyPr wrap="none" rtlCol="0">
            <a:spAutoFit/>
          </a:bodyPr>
          <a:lstStyle/>
          <a:p>
            <a:r>
              <a:rPr lang="en-US" dirty="0" smtClean="0">
                <a:solidFill>
                  <a:srgbClr val="FFFFFF"/>
                </a:solidFill>
              </a:rPr>
              <a:t>CD - Automate</a:t>
            </a:r>
            <a:endParaRPr lang="en-US"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10" name="Rectangle 9"/>
          <p:cNvSpPr/>
          <p:nvPr/>
        </p:nvSpPr>
        <p:spPr>
          <a:xfrm>
            <a:off x="3544649" y="3218325"/>
            <a:ext cx="5555557" cy="1583978"/>
          </a:xfrm>
          <a:prstGeom prst="rect">
            <a:avLst/>
          </a:prstGeom>
          <a:solidFill>
            <a:srgbClr val="162128">
              <a:alpha val="89000"/>
            </a:srgbClr>
          </a:solid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544648" y="3774862"/>
            <a:ext cx="5599351" cy="369332"/>
          </a:xfrm>
          <a:prstGeom prst="rect">
            <a:avLst/>
          </a:prstGeom>
          <a:noFill/>
        </p:spPr>
        <p:txBody>
          <a:bodyPr wrap="square" rtlCol="0">
            <a:spAutoFit/>
          </a:bodyPr>
          <a:lstStyle/>
          <a:p>
            <a:pPr algn="ctr"/>
            <a:r>
              <a:rPr lang="en-US" dirty="0" smtClean="0">
                <a:solidFill>
                  <a:srgbClr val="FFFFFF"/>
                </a:solidFill>
              </a:rPr>
              <a:t>Automated Platform</a:t>
            </a:r>
          </a:p>
        </p:txBody>
      </p:sp>
    </p:spTree>
    <p:extLst>
      <p:ext uri="{BB962C8B-B14F-4D97-AF65-F5344CB8AC3E}">
        <p14:creationId xmlns:p14="http://schemas.microsoft.com/office/powerpoint/2010/main" val="2991572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21</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rgbClr val="7F7F7F"/>
                </a:solidFill>
              </a:rPr>
              <a:t>Twelve Factor Apps (http://12factor.net/)</a:t>
            </a:r>
          </a:p>
          <a:p>
            <a:pPr marL="654050" indent="-514350">
              <a:lnSpc>
                <a:spcPct val="115000"/>
              </a:lnSpc>
              <a:buSzPct val="77777"/>
              <a:buFont typeface="Arial"/>
              <a:buChar char="•"/>
            </a:pPr>
            <a:r>
              <a:rPr lang="en-US" sz="2800" dirty="0" smtClean="0">
                <a:solidFill>
                  <a:srgbClr val="7F7F7F"/>
                </a:solidFill>
              </a:rPr>
              <a:t>Continuously </a:t>
            </a:r>
            <a:r>
              <a:rPr lang="en-US" sz="2800" dirty="0">
                <a:solidFill>
                  <a:srgbClr val="7F7F7F"/>
                </a:solidFill>
              </a:rPr>
              <a:t>Delivered</a:t>
            </a:r>
          </a:p>
          <a:p>
            <a:pPr marL="654050" indent="-514350">
              <a:lnSpc>
                <a:spcPct val="115000"/>
              </a:lnSpc>
              <a:buSzPct val="77777"/>
              <a:buFont typeface="Arial"/>
              <a:buChar char="•"/>
            </a:pPr>
            <a:r>
              <a:rPr lang="en-US" sz="2800" b="1" dirty="0" smtClean="0">
                <a:solidFill>
                  <a:srgbClr val="FFFFFF"/>
                </a:solidFill>
              </a:rPr>
              <a:t>Microservices</a:t>
            </a:r>
          </a:p>
          <a:p>
            <a:pPr marL="654050" indent="-514350">
              <a:lnSpc>
                <a:spcPct val="115000"/>
              </a:lnSpc>
              <a:buSzPct val="77777"/>
              <a:buFont typeface="Arial"/>
              <a:buChar char="•"/>
            </a:pPr>
            <a:r>
              <a:rPr lang="en-US" sz="2800" dirty="0" smtClean="0">
                <a:solidFill>
                  <a:srgbClr val="7F7F7F"/>
                </a:solidFill>
              </a:rPr>
              <a:t>DevOps</a:t>
            </a:r>
            <a:endParaRPr lang="en-US" sz="2800" dirty="0">
              <a:solidFill>
                <a:srgbClr val="7F7F7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13807567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57"/>
          <p:cNvSpPr/>
          <p:nvPr/>
        </p:nvSpPr>
        <p:spPr>
          <a:xfrm>
            <a:off x="2969341" y="1556659"/>
            <a:ext cx="3072097" cy="1973285"/>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sp>
        <p:nvSpPr>
          <p:cNvPr id="21" name="Shape 257"/>
          <p:cNvSpPr/>
          <p:nvPr/>
        </p:nvSpPr>
        <p:spPr>
          <a:xfrm>
            <a:off x="2859856" y="1469083"/>
            <a:ext cx="3072097" cy="1973285"/>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4" name="Group 3"/>
          <p:cNvGrpSpPr/>
          <p:nvPr/>
        </p:nvGrpSpPr>
        <p:grpSpPr>
          <a:xfrm>
            <a:off x="2765848" y="1375067"/>
            <a:ext cx="3072097" cy="3077694"/>
            <a:chOff x="2902088" y="1659503"/>
            <a:chExt cx="2788138" cy="2054001"/>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4293705" y="2976440"/>
              <a:ext cx="0" cy="28816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3">
              <a:duotone>
                <a:schemeClr val="bg2">
                  <a:shade val="45000"/>
                  <a:satMod val="135000"/>
                </a:schemeClr>
                <a:prstClr val="white"/>
              </a:duotone>
            </a:blip>
            <a:stretch>
              <a:fillRect/>
            </a:stretch>
          </p:blipFill>
          <p:spPr>
            <a:xfrm>
              <a:off x="4070637" y="3264606"/>
              <a:ext cx="474025" cy="448898"/>
            </a:xfrm>
            <a:prstGeom prst="rect">
              <a:avLst/>
            </a:prstGeom>
          </p:spPr>
        </p:pic>
      </p:grpSp>
      <p:sp>
        <p:nvSpPr>
          <p:cNvPr id="18" name="Shape 182"/>
          <p:cNvSpPr txBox="1"/>
          <p:nvPr/>
        </p:nvSpPr>
        <p:spPr>
          <a:xfrm>
            <a:off x="244737" y="191289"/>
            <a:ext cx="8410574" cy="460374"/>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1" dirty="0" smtClean="0">
                <a:solidFill>
                  <a:srgbClr val="F79646"/>
                </a:solidFill>
                <a:latin typeface="Arial"/>
                <a:ea typeface="Arial"/>
                <a:cs typeface="Arial"/>
                <a:sym typeface="Arial"/>
              </a:rPr>
              <a:t>The Monolithic Application </a:t>
            </a:r>
            <a:endParaRPr lang="en-US" sz="3200" b="1" dirty="0">
              <a:solidFill>
                <a:srgbClr val="F79646"/>
              </a:solidFill>
              <a:latin typeface="Arial"/>
              <a:ea typeface="Arial"/>
              <a:cs typeface="Arial"/>
              <a:sym typeface="Arial"/>
            </a:endParaRPr>
          </a:p>
        </p:txBody>
      </p:sp>
      <p:sp>
        <p:nvSpPr>
          <p:cNvPr id="19" name="Rounded Rectangle 18"/>
          <p:cNvSpPr/>
          <p:nvPr/>
        </p:nvSpPr>
        <p:spPr>
          <a:xfrm>
            <a:off x="3138631" y="2130712"/>
            <a:ext cx="1065675" cy="45249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839334" y="1821270"/>
            <a:ext cx="557459" cy="1015663"/>
          </a:xfrm>
          <a:prstGeom prst="rect">
            <a:avLst/>
          </a:prstGeom>
          <a:noFill/>
        </p:spPr>
        <p:txBody>
          <a:bodyPr wrap="square" rtlCol="0">
            <a:spAutoFit/>
          </a:bodyPr>
          <a:lstStyle/>
          <a:p>
            <a:r>
              <a:rPr lang="en-US" sz="6000" dirty="0" smtClean="0">
                <a:solidFill>
                  <a:srgbClr val="FF0000"/>
                </a:solidFill>
              </a:rPr>
              <a:t>X</a:t>
            </a:r>
            <a:endParaRPr lang="en-US" sz="6000" dirty="0">
              <a:solidFill>
                <a:srgbClr val="FF0000"/>
              </a:solidFill>
            </a:endParaRPr>
          </a:p>
        </p:txBody>
      </p:sp>
      <p:cxnSp>
        <p:nvCxnSpPr>
          <p:cNvPr id="24" name="Straight Connector 23"/>
          <p:cNvCxnSpPr/>
          <p:nvPr/>
        </p:nvCxnSpPr>
        <p:spPr>
          <a:xfrm>
            <a:off x="2946674" y="2999615"/>
            <a:ext cx="5328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5" name="Picture 24" descr="noun_14872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7739" r="16414" b="13429"/>
          <a:stretch/>
        </p:blipFill>
        <p:spPr>
          <a:xfrm>
            <a:off x="1197059" y="787975"/>
            <a:ext cx="1045886" cy="1375067"/>
          </a:xfrm>
          <a:prstGeom prst="rect">
            <a:avLst/>
          </a:prstGeom>
        </p:spPr>
      </p:pic>
      <p:pic>
        <p:nvPicPr>
          <p:cNvPr id="26" name="Picture 25" descr="noun_32920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19442" t="15320" r="19821" b="43526"/>
          <a:stretch/>
        </p:blipFill>
        <p:spPr>
          <a:xfrm>
            <a:off x="496342" y="3442368"/>
            <a:ext cx="1815820" cy="1230351"/>
          </a:xfrm>
          <a:prstGeom prst="rect">
            <a:avLst/>
          </a:prstGeom>
        </p:spPr>
      </p:pic>
      <p:pic>
        <p:nvPicPr>
          <p:cNvPr id="27" name="Picture 26" descr="noun_53606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15898" r="15574" b="13429"/>
          <a:stretch/>
        </p:blipFill>
        <p:spPr>
          <a:xfrm>
            <a:off x="6802799" y="1375066"/>
            <a:ext cx="1705762" cy="2154877"/>
          </a:xfrm>
          <a:prstGeom prst="rect">
            <a:avLst/>
          </a:prstGeom>
        </p:spPr>
      </p:pic>
      <p:pic>
        <p:nvPicPr>
          <p:cNvPr id="28" name="Picture 27" descr="noun_345898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12561" r="12355" b="13429"/>
          <a:stretch/>
        </p:blipFill>
        <p:spPr>
          <a:xfrm>
            <a:off x="3602384" y="1469083"/>
            <a:ext cx="1531865" cy="1766197"/>
          </a:xfrm>
          <a:prstGeom prst="rect">
            <a:avLst/>
          </a:prstGeom>
        </p:spPr>
      </p:pic>
      <p:pic>
        <p:nvPicPr>
          <p:cNvPr id="29" name="Picture 28" descr="noun_100757_cc.png"/>
          <p:cNvPicPr>
            <a:picLocks noChangeAspect="1"/>
          </p:cNvPicPr>
          <p:nvPr/>
        </p:nvPicPr>
        <p:blipFill rotWithShape="1">
          <a:blip r:embed="rId8">
            <a:lum bright="70000" contrast="-70000"/>
            <a:extLst>
              <a:ext uri="{28A0092B-C50C-407E-A947-70E740481C1C}">
                <a14:useLocalDpi xmlns:a14="http://schemas.microsoft.com/office/drawing/2010/main" val="0"/>
              </a:ext>
            </a:extLst>
          </a:blip>
          <a:srcRect l="15028" t="11351" r="9500" b="28769"/>
          <a:stretch/>
        </p:blipFill>
        <p:spPr>
          <a:xfrm>
            <a:off x="3479511" y="3348352"/>
            <a:ext cx="1766579" cy="1401616"/>
          </a:xfrm>
          <a:prstGeom prst="rect">
            <a:avLst/>
          </a:prstGeom>
        </p:spPr>
      </p:pic>
      <p:sp>
        <p:nvSpPr>
          <p:cNvPr id="30" name="Rounded Rectangle 29"/>
          <p:cNvSpPr/>
          <p:nvPr/>
        </p:nvSpPr>
        <p:spPr>
          <a:xfrm>
            <a:off x="2765848" y="1375067"/>
            <a:ext cx="3072097" cy="1973285"/>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noun_442791_cc.png"/>
          <p:cNvPicPr>
            <a:picLocks noChangeAspect="1"/>
          </p:cNvPicPr>
          <p:nvPr/>
        </p:nvPicPr>
        <p:blipFill rotWithShape="1">
          <a:blip r:embed="rId9">
            <a:lum bright="70000" contrast="-70000"/>
            <a:extLst>
              <a:ext uri="{28A0092B-C50C-407E-A947-70E740481C1C}">
                <a14:useLocalDpi xmlns:a14="http://schemas.microsoft.com/office/drawing/2010/main" val="0"/>
              </a:ext>
            </a:extLst>
          </a:blip>
          <a:srcRect l="5582" t="1561" r="5440" b="15815"/>
          <a:stretch/>
        </p:blipFill>
        <p:spPr>
          <a:xfrm>
            <a:off x="496342" y="2174325"/>
            <a:ext cx="629340" cy="584397"/>
          </a:xfrm>
          <a:prstGeom prst="rect">
            <a:avLst/>
          </a:prstGeom>
        </p:spPr>
      </p:pic>
      <p:sp>
        <p:nvSpPr>
          <p:cNvPr id="32" name="TextBox 31"/>
          <p:cNvSpPr txBox="1"/>
          <p:nvPr/>
        </p:nvSpPr>
        <p:spPr>
          <a:xfrm>
            <a:off x="1125682" y="2274783"/>
            <a:ext cx="1268947" cy="369332"/>
          </a:xfrm>
          <a:prstGeom prst="rect">
            <a:avLst/>
          </a:prstGeom>
          <a:noFill/>
        </p:spPr>
        <p:txBody>
          <a:bodyPr wrap="none" rtlCol="0">
            <a:spAutoFit/>
          </a:bodyPr>
          <a:lstStyle/>
          <a:p>
            <a:r>
              <a:rPr lang="en-US" dirty="0" smtClean="0">
                <a:solidFill>
                  <a:srgbClr val="FFFFFF"/>
                </a:solidFill>
              </a:rPr>
              <a:t>6+ Months</a:t>
            </a:r>
            <a:endParaRPr lang="en-US" dirty="0">
              <a:solidFill>
                <a:srgbClr val="FFFFFF"/>
              </a:solidFill>
            </a:endParaRPr>
          </a:p>
        </p:txBody>
      </p:sp>
    </p:spTree>
    <p:extLst>
      <p:ext uri="{BB962C8B-B14F-4D97-AF65-F5344CB8AC3E}">
        <p14:creationId xmlns:p14="http://schemas.microsoft.com/office/powerpoint/2010/main" val="1467618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dissolve">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19" grpId="0" animBg="1"/>
      <p:bldP spid="20" grpId="1"/>
      <p:bldP spid="30"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244737" y="191289"/>
            <a:ext cx="8410574" cy="460374"/>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1" dirty="0">
                <a:solidFill>
                  <a:srgbClr val="F79646"/>
                </a:solidFill>
                <a:latin typeface="Arial"/>
                <a:ea typeface="Arial"/>
                <a:cs typeface="Arial"/>
                <a:sym typeface="Arial"/>
              </a:rPr>
              <a:t>What are Microservices?</a:t>
            </a:r>
          </a:p>
        </p:txBody>
      </p:sp>
      <p:sp>
        <p:nvSpPr>
          <p:cNvPr id="183" name="Shape 183"/>
          <p:cNvSpPr/>
          <p:nvPr/>
        </p:nvSpPr>
        <p:spPr>
          <a:xfrm>
            <a:off x="987233" y="2000108"/>
            <a:ext cx="7539585" cy="133604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3600" b="1" i="0">
                <a:solidFill>
                  <a:srgbClr val="FFFFFF"/>
                </a:solidFill>
                <a:latin typeface="Arial"/>
                <a:ea typeface="Arial"/>
                <a:cs typeface="Arial"/>
                <a:sym typeface="Arial"/>
              </a:rPr>
              <a:t>Loosely coupled service oriented architecture with bounded contexts</a:t>
            </a:r>
          </a:p>
        </p:txBody>
      </p:sp>
      <p:sp>
        <p:nvSpPr>
          <p:cNvPr id="184" name="Shape 184"/>
          <p:cNvSpPr/>
          <p:nvPr/>
        </p:nvSpPr>
        <p:spPr>
          <a:xfrm rot="10800000" flipH="1">
            <a:off x="874688" y="1743937"/>
            <a:ext cx="3651648" cy="884977"/>
          </a:xfrm>
          <a:custGeom>
            <a:avLst/>
            <a:gdLst/>
            <a:ahLst/>
            <a:cxnLst/>
            <a:rect l="0" t="0" r="0" b="0"/>
            <a:pathLst>
              <a:path w="120000" h="120000" extrusionOk="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w="25400" cap="flat" cmpd="sng">
            <a:solidFill>
              <a:srgbClr val="F9A737"/>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a:solidFill>
                <a:srgbClr val="FFFFFF"/>
              </a:solidFill>
              <a:latin typeface="Calibri"/>
              <a:ea typeface="Calibri"/>
              <a:cs typeface="Calibri"/>
              <a:sym typeface="Calibri"/>
            </a:endParaRPr>
          </a:p>
        </p:txBody>
      </p:sp>
      <p:sp>
        <p:nvSpPr>
          <p:cNvPr id="185" name="Shape 185"/>
          <p:cNvSpPr/>
          <p:nvPr/>
        </p:nvSpPr>
        <p:spPr>
          <a:xfrm flipH="1">
            <a:off x="4555379" y="2529363"/>
            <a:ext cx="3998070" cy="895911"/>
          </a:xfrm>
          <a:custGeom>
            <a:avLst/>
            <a:gdLst/>
            <a:ahLst/>
            <a:cxnLst/>
            <a:rect l="0" t="0" r="0" b="0"/>
            <a:pathLst>
              <a:path w="120000" h="120000" extrusionOk="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w="25400" cap="flat" cmpd="sng">
            <a:solidFill>
              <a:srgbClr val="33928A"/>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a:solidFill>
                <a:srgbClr val="FFFFFF"/>
              </a:solidFill>
              <a:latin typeface="Calibri"/>
              <a:ea typeface="Calibri"/>
              <a:cs typeface="Calibri"/>
              <a:sym typeface="Calibri"/>
            </a:endParaRPr>
          </a:p>
        </p:txBody>
      </p:sp>
      <p:sp>
        <p:nvSpPr>
          <p:cNvPr id="186" name="Shape 186"/>
          <p:cNvSpPr/>
          <p:nvPr/>
        </p:nvSpPr>
        <p:spPr>
          <a:xfrm>
            <a:off x="337925" y="1102615"/>
            <a:ext cx="4674676" cy="55399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800">
                <a:solidFill>
                  <a:srgbClr val="FFFFFF"/>
                </a:solidFill>
                <a:latin typeface="Arial"/>
                <a:ea typeface="Arial"/>
                <a:cs typeface="Arial"/>
                <a:sym typeface="Arial"/>
              </a:rPr>
              <a:t>If every service has to be updated in concert, it’s not loosely coupled!</a:t>
            </a:r>
          </a:p>
        </p:txBody>
      </p:sp>
      <p:sp>
        <p:nvSpPr>
          <p:cNvPr id="187" name="Shape 187"/>
          <p:cNvSpPr/>
          <p:nvPr/>
        </p:nvSpPr>
        <p:spPr>
          <a:xfrm>
            <a:off x="4450026" y="3469307"/>
            <a:ext cx="4636824" cy="55399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800">
                <a:solidFill>
                  <a:srgbClr val="FFFFFF"/>
                </a:solidFill>
                <a:latin typeface="Arial"/>
                <a:ea typeface="Arial"/>
                <a:cs typeface="Arial"/>
                <a:sym typeface="Arial"/>
              </a:rPr>
              <a:t>If you have to know about surrounding services you don’t have a bounded context.</a:t>
            </a:r>
          </a:p>
        </p:txBody>
      </p:sp>
    </p:spTree>
    <p:extLst>
      <p:ext uri="{BB962C8B-B14F-4D97-AF65-F5344CB8AC3E}">
        <p14:creationId xmlns:p14="http://schemas.microsoft.com/office/powerpoint/2010/main" val="269535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2800" b="1" dirty="0" err="1">
                <a:solidFill>
                  <a:srgbClr val="008774"/>
                </a:solidFill>
                <a:latin typeface="Arial"/>
                <a:cs typeface="Arial"/>
              </a:rPr>
              <a:t>Microservices</a:t>
            </a:r>
            <a:r>
              <a:rPr lang="en-US" sz="2800" b="1" dirty="0">
                <a:solidFill>
                  <a:srgbClr val="008774"/>
                </a:solidFill>
                <a:latin typeface="Arial"/>
                <a:cs typeface="Arial"/>
              </a:rPr>
              <a:t> are NOT</a:t>
            </a:r>
            <a:endParaRPr lang="en" sz="2800" b="1" dirty="0">
              <a:solidFill>
                <a:srgbClr val="008774"/>
              </a:solidFill>
              <a:latin typeface="Arial"/>
              <a:cs typeface="Aria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363374" cy="400110"/>
          </a:xfrm>
          <a:prstGeom prst="rect">
            <a:avLst/>
          </a:prstGeom>
        </p:spPr>
        <p:txBody>
          <a:bodyPr wrap="none">
            <a:spAutoFit/>
          </a:bodyPr>
          <a:lstStyle/>
          <a:p>
            <a:r>
              <a:rPr lang="en-US" sz="2000" dirty="0" smtClean="0">
                <a:solidFill>
                  <a:schemeClr val="accent2"/>
                </a:solidFill>
              </a:rPr>
              <a:t>Centralized</a:t>
            </a:r>
            <a:endParaRPr lang="en-US" sz="2000" dirty="0">
              <a:solidFill>
                <a:schemeClr val="accent2"/>
              </a:solidFill>
            </a:endParaRPr>
          </a:p>
        </p:txBody>
      </p:sp>
      <p:sp>
        <p:nvSpPr>
          <p:cNvPr id="35" name="Rectangle 34"/>
          <p:cNvSpPr/>
          <p:nvPr/>
        </p:nvSpPr>
        <p:spPr>
          <a:xfrm>
            <a:off x="1285859" y="4171197"/>
            <a:ext cx="1805577" cy="400110"/>
          </a:xfrm>
          <a:prstGeom prst="rect">
            <a:avLst/>
          </a:prstGeom>
        </p:spPr>
        <p:txBody>
          <a:bodyPr wrap="none">
            <a:spAutoFit/>
          </a:bodyPr>
          <a:lstStyle/>
          <a:p>
            <a:r>
              <a:rPr lang="en-US" sz="2000" dirty="0" smtClean="0">
                <a:solidFill>
                  <a:schemeClr val="accent2"/>
                </a:solidFill>
              </a:rPr>
              <a:t>Tightly Coupled</a:t>
            </a:r>
            <a:endParaRPr lang="en-US" sz="2000" dirty="0">
              <a:solidFill>
                <a:schemeClr val="accent2"/>
              </a:solidFill>
            </a:endParaRPr>
          </a:p>
        </p:txBody>
      </p:sp>
      <p:sp>
        <p:nvSpPr>
          <p:cNvPr id="36" name="Rectangle 35"/>
          <p:cNvSpPr/>
          <p:nvPr/>
        </p:nvSpPr>
        <p:spPr>
          <a:xfrm>
            <a:off x="4254042" y="1982348"/>
            <a:ext cx="466794" cy="369332"/>
          </a:xfrm>
          <a:prstGeom prst="rect">
            <a:avLst/>
          </a:prstGeom>
        </p:spPr>
        <p:txBody>
          <a:bodyPr wrap="none">
            <a:spAutoFit/>
          </a:bodyPr>
          <a:lstStyle/>
          <a:p>
            <a:r>
              <a:rPr lang="en-US" dirty="0" smtClean="0">
                <a:solidFill>
                  <a:schemeClr val="accent2"/>
                </a:solidFill>
              </a:rPr>
              <a:t>OR</a:t>
            </a:r>
            <a:endParaRPr lang="en-US" dirty="0">
              <a:solidFill>
                <a:schemeClr val="accent2"/>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979473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25</a:t>
            </a:fld>
            <a:endParaRPr lang="en-US" sz="900">
              <a:solidFill>
                <a:srgbClr val="A5A5A5"/>
              </a:solidFill>
            </a:endParaRPr>
          </a:p>
        </p:txBody>
      </p:sp>
      <p:sp>
        <p:nvSpPr>
          <p:cNvPr id="9" name="Shape 258"/>
          <p:cNvSpPr/>
          <p:nvPr/>
        </p:nvSpPr>
        <p:spPr>
          <a:xfrm>
            <a:off x="2561299" y="2503443"/>
            <a:ext cx="2520495" cy="367574"/>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0" name="Shape 259"/>
          <p:cNvSpPr/>
          <p:nvPr/>
        </p:nvSpPr>
        <p:spPr>
          <a:xfrm>
            <a:off x="2538762" y="1837883"/>
            <a:ext cx="1663884" cy="367574"/>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1" name="Shape 260"/>
          <p:cNvSpPr/>
          <p:nvPr/>
        </p:nvSpPr>
        <p:spPr>
          <a:xfrm>
            <a:off x="2538762" y="1245611"/>
            <a:ext cx="808660"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2" name="Shape 261"/>
          <p:cNvSpPr/>
          <p:nvPr/>
        </p:nvSpPr>
        <p:spPr>
          <a:xfrm>
            <a:off x="3347422" y="1245612"/>
            <a:ext cx="808660"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dirty="0">
                <a:solidFill>
                  <a:srgbClr val="FFFFFF"/>
                </a:solidFill>
              </a:rPr>
              <a:t>JavaScript</a:t>
            </a:r>
          </a:p>
        </p:txBody>
      </p:sp>
      <p:sp>
        <p:nvSpPr>
          <p:cNvPr id="13" name="Shape 262"/>
          <p:cNvSpPr/>
          <p:nvPr/>
        </p:nvSpPr>
        <p:spPr>
          <a:xfrm>
            <a:off x="4492401" y="1245611"/>
            <a:ext cx="808659" cy="367574"/>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14" name="Shape 263"/>
          <p:cNvSpPr/>
          <p:nvPr/>
        </p:nvSpPr>
        <p:spPr>
          <a:xfrm>
            <a:off x="4492401" y="1837883"/>
            <a:ext cx="808659" cy="367574"/>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5" name="Shape 270"/>
          <p:cNvSpPr/>
          <p:nvPr/>
        </p:nvSpPr>
        <p:spPr>
          <a:xfrm>
            <a:off x="3791132" y="2971276"/>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6" name="Picture 15"/>
          <p:cNvPicPr>
            <a:picLocks noChangeAspect="1"/>
          </p:cNvPicPr>
          <p:nvPr/>
        </p:nvPicPr>
        <p:blipFill>
          <a:blip r:embed="rId3"/>
          <a:stretch>
            <a:fillRect/>
          </a:stretch>
        </p:blipFill>
        <p:spPr>
          <a:xfrm>
            <a:off x="3557963" y="3270529"/>
            <a:ext cx="474025" cy="448898"/>
          </a:xfrm>
          <a:prstGeom prst="rect">
            <a:avLst/>
          </a:prstGeom>
        </p:spPr>
      </p:pic>
      <p:sp>
        <p:nvSpPr>
          <p:cNvPr id="18" name="Shape 293"/>
          <p:cNvSpPr txBox="1">
            <a:spLocks/>
          </p:cNvSpPr>
          <p:nvPr/>
        </p:nvSpPr>
        <p:spPr>
          <a:xfrm>
            <a:off x="366713" y="71438"/>
            <a:ext cx="8410576" cy="55410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008774"/>
                </a:solidFill>
                <a:ea typeface="+mj-ea"/>
              </a:rPr>
              <a:t>SOA Architecture</a:t>
            </a:r>
            <a:endParaRPr lang="en-US" sz="2800" dirty="0">
              <a:solidFill>
                <a:srgbClr val="008774"/>
              </a:solidFill>
              <a:ea typeface="+mj-ea"/>
            </a:endParaRPr>
          </a:p>
        </p:txBody>
      </p:sp>
      <p:sp>
        <p:nvSpPr>
          <p:cNvPr id="19" name="Shape 276"/>
          <p:cNvSpPr/>
          <p:nvPr/>
        </p:nvSpPr>
        <p:spPr>
          <a:xfrm rot="5400000">
            <a:off x="5544927" y="1933676"/>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cxnSp>
        <p:nvCxnSpPr>
          <p:cNvPr id="20" name="Straight Connector 19"/>
          <p:cNvCxnSpPr/>
          <p:nvPr/>
        </p:nvCxnSpPr>
        <p:spPr>
          <a:xfrm flipH="1">
            <a:off x="2226238" y="1722407"/>
            <a:ext cx="3531125" cy="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226238" y="2349198"/>
            <a:ext cx="3531125" cy="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3711242" y="831151"/>
            <a:ext cx="1" cy="3123683"/>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557963" y="440876"/>
            <a:ext cx="1994018" cy="369332"/>
          </a:xfrm>
          <a:prstGeom prst="rect">
            <a:avLst/>
          </a:prstGeom>
          <a:noFill/>
        </p:spPr>
        <p:txBody>
          <a:bodyPr wrap="none" rtlCol="0">
            <a:spAutoFit/>
          </a:bodyPr>
          <a:lstStyle/>
          <a:p>
            <a:r>
              <a:rPr lang="en-US" dirty="0" smtClean="0">
                <a:solidFill>
                  <a:srgbClr val="FFFFFF"/>
                </a:solidFill>
              </a:rPr>
              <a:t>Business Change</a:t>
            </a:r>
            <a:endParaRPr lang="en-US" dirty="0">
              <a:solidFill>
                <a:srgbClr val="FFFFFF"/>
              </a:solidFill>
            </a:endParaRPr>
          </a:p>
        </p:txBody>
      </p:sp>
      <p:pic>
        <p:nvPicPr>
          <p:cNvPr id="28" name="Picture 27" descr="noun_65871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9611" t="1389" r="6576" b="14154"/>
          <a:stretch/>
        </p:blipFill>
        <p:spPr>
          <a:xfrm>
            <a:off x="6754577" y="3164596"/>
            <a:ext cx="500770" cy="504619"/>
          </a:xfrm>
          <a:prstGeom prst="rect">
            <a:avLst/>
          </a:prstGeom>
        </p:spPr>
      </p:pic>
    </p:spTree>
    <p:extLst>
      <p:ext uri="{BB962C8B-B14F-4D97-AF65-F5344CB8AC3E}">
        <p14:creationId xmlns:p14="http://schemas.microsoft.com/office/powerpoint/2010/main" val="831435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0" presetClass="emph" presetSubtype="0" fill="hold" grpId="0" nodeType="clickEffect">
                                  <p:stCondLst>
                                    <p:cond delay="0"/>
                                  </p:stCondLst>
                                  <p:childTnLst>
                                    <p:animClr clrSpc="hsl" dir="cw">
                                      <p:cBhvr override="childStyle">
                                        <p:cTn id="22" dur="500" fill="hold"/>
                                        <p:tgtEl>
                                          <p:spTgt spid="12"/>
                                        </p:tgtEl>
                                        <p:attrNameLst>
                                          <p:attrName>style.color</p:attrName>
                                        </p:attrNameLst>
                                      </p:cBhvr>
                                      <p:by>
                                        <p:hsl h="0" s="12549" l="25098"/>
                                      </p:by>
                                    </p:animClr>
                                    <p:animClr clrSpc="hsl" dir="cw">
                                      <p:cBhvr>
                                        <p:cTn id="23" dur="500" fill="hold"/>
                                        <p:tgtEl>
                                          <p:spTgt spid="12"/>
                                        </p:tgtEl>
                                        <p:attrNameLst>
                                          <p:attrName>fillcolor</p:attrName>
                                        </p:attrNameLst>
                                      </p:cBhvr>
                                      <p:by>
                                        <p:hsl h="0" s="12549" l="25098"/>
                                      </p:by>
                                    </p:animClr>
                                    <p:animClr clrSpc="hsl" dir="cw">
                                      <p:cBhvr>
                                        <p:cTn id="24" dur="500" fill="hold"/>
                                        <p:tgtEl>
                                          <p:spTgt spid="12"/>
                                        </p:tgtEl>
                                        <p:attrNameLst>
                                          <p:attrName>stroke.color</p:attrName>
                                        </p:attrNameLst>
                                      </p:cBhvr>
                                      <p:by>
                                        <p:hsl h="0" s="12549" l="25098"/>
                                      </p:by>
                                    </p:animClr>
                                    <p:set>
                                      <p:cBhvr>
                                        <p:cTn id="25" dur="500" fill="hold"/>
                                        <p:tgtEl>
                                          <p:spTgt spid="12"/>
                                        </p:tgtEl>
                                        <p:attrNameLst>
                                          <p:attrName>fill.type</p:attrName>
                                        </p:attrNameLst>
                                      </p:cBhvr>
                                      <p:to>
                                        <p:strVal val="solid"/>
                                      </p:to>
                                    </p:set>
                                  </p:childTnLst>
                                </p:cTn>
                              </p:par>
                              <p:par>
                                <p:cTn id="26" presetID="30" presetClass="emph" presetSubtype="0" fill="hold" grpId="0" nodeType="withEffect">
                                  <p:stCondLst>
                                    <p:cond delay="0"/>
                                  </p:stCondLst>
                                  <p:childTnLst>
                                    <p:animClr clrSpc="hsl" dir="cw">
                                      <p:cBhvr override="childStyle">
                                        <p:cTn id="27" dur="500" fill="hold"/>
                                        <p:tgtEl>
                                          <p:spTgt spid="10"/>
                                        </p:tgtEl>
                                        <p:attrNameLst>
                                          <p:attrName>style.color</p:attrName>
                                        </p:attrNameLst>
                                      </p:cBhvr>
                                      <p:by>
                                        <p:hsl h="0" s="12549" l="25098"/>
                                      </p:by>
                                    </p:animClr>
                                    <p:animClr clrSpc="hsl" dir="cw">
                                      <p:cBhvr>
                                        <p:cTn id="28" dur="500" fill="hold"/>
                                        <p:tgtEl>
                                          <p:spTgt spid="10"/>
                                        </p:tgtEl>
                                        <p:attrNameLst>
                                          <p:attrName>fillcolor</p:attrName>
                                        </p:attrNameLst>
                                      </p:cBhvr>
                                      <p:by>
                                        <p:hsl h="0" s="12549" l="25098"/>
                                      </p:by>
                                    </p:animClr>
                                    <p:animClr clrSpc="hsl" dir="cw">
                                      <p:cBhvr>
                                        <p:cTn id="29" dur="500" fill="hold"/>
                                        <p:tgtEl>
                                          <p:spTgt spid="10"/>
                                        </p:tgtEl>
                                        <p:attrNameLst>
                                          <p:attrName>stroke.color</p:attrName>
                                        </p:attrNameLst>
                                      </p:cBhvr>
                                      <p:by>
                                        <p:hsl h="0" s="12549" l="25098"/>
                                      </p:by>
                                    </p:animClr>
                                    <p:set>
                                      <p:cBhvr>
                                        <p:cTn id="30" dur="500" fill="hold"/>
                                        <p:tgtEl>
                                          <p:spTgt spid="10"/>
                                        </p:tgtEl>
                                        <p:attrNameLst>
                                          <p:attrName>fill.type</p:attrName>
                                        </p:attrNameLst>
                                      </p:cBhvr>
                                      <p:to>
                                        <p:strVal val="solid"/>
                                      </p:to>
                                    </p:set>
                                  </p:childTnLst>
                                </p:cTn>
                              </p:par>
                              <p:par>
                                <p:cTn id="31" presetID="30" presetClass="emph" presetSubtype="0" fill="hold" grpId="0" nodeType="withEffect">
                                  <p:stCondLst>
                                    <p:cond delay="0"/>
                                  </p:stCondLst>
                                  <p:childTnLst>
                                    <p:animClr clrSpc="hsl" dir="cw">
                                      <p:cBhvr override="childStyle">
                                        <p:cTn id="32" dur="500" fill="hold"/>
                                        <p:tgtEl>
                                          <p:spTgt spid="9"/>
                                        </p:tgtEl>
                                        <p:attrNameLst>
                                          <p:attrName>style.color</p:attrName>
                                        </p:attrNameLst>
                                      </p:cBhvr>
                                      <p:by>
                                        <p:hsl h="0" s="12549" l="25098"/>
                                      </p:by>
                                    </p:animClr>
                                    <p:animClr clrSpc="hsl" dir="cw">
                                      <p:cBhvr>
                                        <p:cTn id="33" dur="500" fill="hold"/>
                                        <p:tgtEl>
                                          <p:spTgt spid="9"/>
                                        </p:tgtEl>
                                        <p:attrNameLst>
                                          <p:attrName>fillcolor</p:attrName>
                                        </p:attrNameLst>
                                      </p:cBhvr>
                                      <p:by>
                                        <p:hsl h="0" s="12549" l="25098"/>
                                      </p:by>
                                    </p:animClr>
                                    <p:animClr clrSpc="hsl" dir="cw">
                                      <p:cBhvr>
                                        <p:cTn id="34" dur="500" fill="hold"/>
                                        <p:tgtEl>
                                          <p:spTgt spid="9"/>
                                        </p:tgtEl>
                                        <p:attrNameLst>
                                          <p:attrName>stroke.color</p:attrName>
                                        </p:attrNameLst>
                                      </p:cBhvr>
                                      <p:by>
                                        <p:hsl h="0" s="12549" l="25098"/>
                                      </p:by>
                                    </p:animClr>
                                    <p:set>
                                      <p:cBhvr>
                                        <p:cTn id="35" dur="500" fill="hold"/>
                                        <p:tgtEl>
                                          <p:spTgt spid="9"/>
                                        </p:tgtEl>
                                        <p:attrNameLst>
                                          <p:attrName>fill.type</p:attrName>
                                        </p:attrNameLst>
                                      </p:cBhvr>
                                      <p:to>
                                        <p:strVal val="solid"/>
                                      </p:to>
                                    </p:set>
                                  </p:childTnLst>
                                </p:cTn>
                              </p:par>
                              <p:par>
                                <p:cTn id="36" presetID="26" presetClass="emph" presetSubtype="0" fill="hold" nodeType="withEffect">
                                  <p:stCondLst>
                                    <p:cond delay="0"/>
                                  </p:stCondLst>
                                  <p:childTnLst>
                                    <p:animEffect transition="out" filter="fade">
                                      <p:cBhvr>
                                        <p:cTn id="37" dur="500" tmFilter="0, 0; .2, .5; .8, .5; 1, 0"/>
                                        <p:tgtEl>
                                          <p:spTgt spid="16"/>
                                        </p:tgtEl>
                                      </p:cBhvr>
                                    </p:animEffect>
                                    <p:animScale>
                                      <p:cBhvr>
                                        <p:cTn id="38" dur="250" autoRev="1" fill="hold"/>
                                        <p:tgtEl>
                                          <p:spTgt spid="16"/>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Trend towards new lightweight architectures</a:t>
            </a:r>
            <a:br>
              <a:rPr lang="en-US" sz="3200" b="0" i="0" u="none" strike="noStrike" cap="none">
                <a:solidFill>
                  <a:srgbClr val="F79646"/>
                </a:solidFill>
                <a:latin typeface="Arial"/>
                <a:ea typeface="Arial"/>
                <a:cs typeface="Arial"/>
                <a:sym typeface="Arial"/>
              </a:rPr>
            </a:br>
            <a:endParaRPr lang="en-US" sz="3200" b="0" i="0" u="none" strike="noStrike" cap="none">
              <a:solidFill>
                <a:srgbClr val="F79646"/>
              </a:solidFill>
              <a:latin typeface="Arial"/>
              <a:ea typeface="Arial"/>
              <a:cs typeface="Arial"/>
              <a:sym typeface="Arial"/>
            </a:endParaRPr>
          </a:p>
        </p:txBody>
      </p:sp>
      <p:sp>
        <p:nvSpPr>
          <p:cNvPr id="193" name="Shape 193"/>
          <p:cNvSpPr txBox="1">
            <a:spLocks noGrp="1"/>
          </p:cNvSpPr>
          <p:nvPr>
            <p:ph type="body" idx="1"/>
          </p:nvPr>
        </p:nvSpPr>
        <p:spPr>
          <a:xfrm>
            <a:off x="132706" y="624362"/>
            <a:ext cx="8796338" cy="2885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BFBFBF"/>
              </a:buClr>
              <a:buSzPct val="25000"/>
              <a:buFont typeface="Arial"/>
              <a:buNone/>
            </a:pPr>
            <a:r>
              <a:rPr lang="en-US" sz="1800" b="0" i="0" u="none" strike="noStrike" cap="none">
                <a:solidFill>
                  <a:srgbClr val="BFBFBF"/>
                </a:solidFill>
                <a:latin typeface="Arial"/>
                <a:ea typeface="Arial"/>
                <a:cs typeface="Arial"/>
                <a:sym typeface="Arial"/>
              </a:rPr>
              <a:t>Microservices addressing speed to market and cloud scale</a:t>
            </a:r>
          </a:p>
          <a:p>
            <a:pPr marL="0" marR="0" lvl="0" indent="0" algn="l" rtl="0">
              <a:spcBef>
                <a:spcPts val="360"/>
              </a:spcBef>
              <a:buClr>
                <a:srgbClr val="7F7F7F"/>
              </a:buClr>
              <a:buSzPct val="25000"/>
              <a:buFont typeface="Arial"/>
              <a:buNone/>
            </a:pPr>
            <a:endParaRPr sz="1800" b="0" i="0" u="none" strike="noStrike" cap="none">
              <a:solidFill>
                <a:srgbClr val="7F7F7F"/>
              </a:solidFill>
              <a:latin typeface="Arial"/>
              <a:ea typeface="Arial"/>
              <a:cs typeface="Arial"/>
              <a:sym typeface="Arial"/>
            </a:endParaRPr>
          </a:p>
        </p:txBody>
      </p:sp>
      <p:grpSp>
        <p:nvGrpSpPr>
          <p:cNvPr id="194" name="Shape 194"/>
          <p:cNvGrpSpPr/>
          <p:nvPr/>
        </p:nvGrpSpPr>
        <p:grpSpPr>
          <a:xfrm>
            <a:off x="1006834" y="1376389"/>
            <a:ext cx="7130331" cy="3017195"/>
            <a:chOff x="840154" y="1376389"/>
            <a:chExt cx="7130331" cy="3017195"/>
          </a:xfrm>
        </p:grpSpPr>
        <p:grpSp>
          <p:nvGrpSpPr>
            <p:cNvPr id="195" name="Shape 195"/>
            <p:cNvGrpSpPr/>
            <p:nvPr/>
          </p:nvGrpSpPr>
          <p:grpSpPr>
            <a:xfrm>
              <a:off x="840154" y="1376389"/>
              <a:ext cx="2886938" cy="2161562"/>
              <a:chOff x="703385" y="1465386"/>
              <a:chExt cx="2886938" cy="1829750"/>
            </a:xfrm>
          </p:grpSpPr>
          <p:sp>
            <p:nvSpPr>
              <p:cNvPr id="196" name="Shape 196"/>
              <p:cNvSpPr/>
              <p:nvPr/>
            </p:nvSpPr>
            <p:spPr>
              <a:xfrm>
                <a:off x="703385" y="1465386"/>
                <a:ext cx="2886938" cy="1829750"/>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7" name="Shape 197"/>
              <p:cNvSpPr/>
              <p:nvPr/>
            </p:nvSpPr>
            <p:spPr>
              <a:xfrm>
                <a:off x="840154" y="1602154"/>
                <a:ext cx="2129692"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8" name="Shape 198"/>
              <p:cNvSpPr/>
              <p:nvPr/>
            </p:nvSpPr>
            <p:spPr>
              <a:xfrm rot="5400000">
                <a:off x="2492316" y="2180016"/>
                <a:ext cx="1585571"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9" name="Shape 199"/>
              <p:cNvSpPr/>
              <p:nvPr/>
            </p:nvSpPr>
            <p:spPr>
              <a:xfrm>
                <a:off x="840154" y="2757880"/>
                <a:ext cx="2129692"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0" name="Shape 200"/>
              <p:cNvSpPr/>
              <p:nvPr/>
            </p:nvSpPr>
            <p:spPr>
              <a:xfrm>
                <a:off x="1983946" y="2189774"/>
                <a:ext cx="985900"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1" name="Shape 201"/>
              <p:cNvSpPr/>
              <p:nvPr/>
            </p:nvSpPr>
            <p:spPr>
              <a:xfrm>
                <a:off x="840154" y="2189774"/>
                <a:ext cx="985900"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nvGrpSpPr>
            <p:cNvPr id="202" name="Shape 202"/>
            <p:cNvGrpSpPr/>
            <p:nvPr/>
          </p:nvGrpSpPr>
          <p:grpSpPr>
            <a:xfrm>
              <a:off x="5064794" y="1381440"/>
              <a:ext cx="2905691" cy="2180712"/>
              <a:chOff x="5054600" y="1465386"/>
              <a:chExt cx="2905691" cy="2180712"/>
            </a:xfrm>
          </p:grpSpPr>
          <p:sp>
            <p:nvSpPr>
              <p:cNvPr id="203" name="Shape 203"/>
              <p:cNvSpPr/>
              <p:nvPr/>
            </p:nvSpPr>
            <p:spPr>
              <a:xfrm>
                <a:off x="6024880" y="1465386"/>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4" name="Shape 204"/>
              <p:cNvSpPr/>
              <p:nvPr/>
            </p:nvSpPr>
            <p:spPr>
              <a:xfrm>
                <a:off x="5481319" y="1818639"/>
                <a:ext cx="439717" cy="445867"/>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5" name="Shape 205"/>
              <p:cNvSpPr/>
              <p:nvPr/>
            </p:nvSpPr>
            <p:spPr>
              <a:xfrm>
                <a:off x="6593839" y="2032000"/>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6" name="Shape 206"/>
              <p:cNvSpPr/>
              <p:nvPr/>
            </p:nvSpPr>
            <p:spPr>
              <a:xfrm>
                <a:off x="7025078" y="1985667"/>
                <a:ext cx="478641" cy="48533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7" name="Shape 207"/>
              <p:cNvSpPr/>
              <p:nvPr/>
            </p:nvSpPr>
            <p:spPr>
              <a:xfrm>
                <a:off x="5745480" y="2356685"/>
                <a:ext cx="381000" cy="349959"/>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8" name="Shape 208"/>
              <p:cNvSpPr/>
              <p:nvPr/>
            </p:nvSpPr>
            <p:spPr>
              <a:xfrm>
                <a:off x="6309360" y="2407919"/>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9" name="Shape 209"/>
              <p:cNvSpPr/>
              <p:nvPr/>
            </p:nvSpPr>
            <p:spPr>
              <a:xfrm>
                <a:off x="7508239" y="2619619"/>
                <a:ext cx="452051" cy="4583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0" name="Shape 210"/>
              <p:cNvSpPr/>
              <p:nvPr/>
            </p:nvSpPr>
            <p:spPr>
              <a:xfrm>
                <a:off x="6101080" y="3062482"/>
                <a:ext cx="416559" cy="390716"/>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1" name="Shape 211"/>
              <p:cNvSpPr/>
              <p:nvPr/>
            </p:nvSpPr>
            <p:spPr>
              <a:xfrm>
                <a:off x="5054600" y="2691226"/>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2" name="Shape 212"/>
              <p:cNvSpPr/>
              <p:nvPr/>
            </p:nvSpPr>
            <p:spPr>
              <a:xfrm>
                <a:off x="5420360" y="3295135"/>
                <a:ext cx="386079" cy="350963"/>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3" name="Shape 213"/>
              <p:cNvSpPr/>
              <p:nvPr/>
            </p:nvSpPr>
            <p:spPr>
              <a:xfrm>
                <a:off x="7020560" y="2604992"/>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4" name="Shape 214"/>
              <p:cNvSpPr/>
              <p:nvPr/>
            </p:nvSpPr>
            <p:spPr>
              <a:xfrm>
                <a:off x="6593839" y="3284542"/>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5" name="Shape 215"/>
              <p:cNvSpPr/>
              <p:nvPr/>
            </p:nvSpPr>
            <p:spPr>
              <a:xfrm>
                <a:off x="5715000" y="2920861"/>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6" name="Shape 216"/>
              <p:cNvSpPr/>
              <p:nvPr/>
            </p:nvSpPr>
            <p:spPr>
              <a:xfrm>
                <a:off x="7025078" y="3060333"/>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7" name="Shape 217"/>
              <p:cNvSpPr/>
              <p:nvPr/>
            </p:nvSpPr>
            <p:spPr>
              <a:xfrm>
                <a:off x="5283200" y="2304225"/>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
          <p:nvSpPr>
            <p:cNvPr id="218" name="Shape 218"/>
            <p:cNvSpPr txBox="1"/>
            <p:nvPr/>
          </p:nvSpPr>
          <p:spPr>
            <a:xfrm>
              <a:off x="840154" y="3931919"/>
              <a:ext cx="3107964"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lt1"/>
                  </a:solidFill>
                  <a:latin typeface="Calibri"/>
                  <a:ea typeface="Calibri"/>
                  <a:cs typeface="Calibri"/>
                  <a:sym typeface="Calibri"/>
                </a:rPr>
                <a:t>MONOLITHIC/LAYERED</a:t>
              </a:r>
            </a:p>
          </p:txBody>
        </p:sp>
        <p:sp>
          <p:nvSpPr>
            <p:cNvPr id="219" name="Shape 219"/>
            <p:cNvSpPr txBox="1"/>
            <p:nvPr/>
          </p:nvSpPr>
          <p:spPr>
            <a:xfrm>
              <a:off x="5434707" y="3931919"/>
              <a:ext cx="22351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lt1"/>
                  </a:solidFill>
                  <a:latin typeface="Calibri"/>
                  <a:ea typeface="Calibri"/>
                  <a:cs typeface="Calibri"/>
                  <a:sym typeface="Calibri"/>
                </a:rPr>
                <a:t>MICROSERVICES</a:t>
              </a:r>
            </a:p>
          </p:txBody>
        </p:sp>
      </p:grpSp>
    </p:spTree>
    <p:extLst>
      <p:ext uri="{BB962C8B-B14F-4D97-AF65-F5344CB8AC3E}">
        <p14:creationId xmlns:p14="http://schemas.microsoft.com/office/powerpoint/2010/main" val="30026207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537022"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921460"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7296052"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3471169" y="3989181"/>
            <a:ext cx="407887" cy="509858"/>
          </a:xfrm>
          <a:prstGeom prst="rect">
            <a:avLst/>
          </a:prstGeom>
          <a:ln w="12700">
            <a:miter lim="400000"/>
          </a:ln>
        </p:spPr>
      </p:pic>
      <p:pic>
        <p:nvPicPr>
          <p:cNvPr id="288" name="pasted-image.pdf"/>
          <p:cNvPicPr/>
          <p:nvPr/>
        </p:nvPicPr>
        <p:blipFill>
          <a:blip r:embed="rId5">
            <a:extLst/>
          </a:blip>
          <a:stretch>
            <a:fillRect/>
          </a:stretch>
        </p:blipFill>
        <p:spPr>
          <a:xfrm>
            <a:off x="1640231" y="3212363"/>
            <a:ext cx="488752" cy="412385"/>
          </a:xfrm>
          <a:prstGeom prst="rect">
            <a:avLst/>
          </a:prstGeom>
          <a:ln w="12700">
            <a:miter lim="400000"/>
          </a:ln>
        </p:spPr>
      </p:pic>
      <p:pic>
        <p:nvPicPr>
          <p:cNvPr id="289" name="pasted-image.pdf"/>
          <p:cNvPicPr/>
          <p:nvPr/>
        </p:nvPicPr>
        <p:blipFill>
          <a:blip r:embed="rId6">
            <a:extLst/>
          </a:blip>
          <a:stretch>
            <a:fillRect/>
          </a:stretch>
        </p:blipFill>
        <p:spPr>
          <a:xfrm>
            <a:off x="3196888" y="3262442"/>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3434549" y="812666"/>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4560848" y="808127"/>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5773042" y="787863"/>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algn="l">
              <a:defRPr sz="1800">
                <a:solidFill>
                  <a:srgbClr val="000000"/>
                </a:solidFill>
                <a:uFillTx/>
              </a:defRPr>
            </a:pPr>
            <a:r>
              <a:rPr lang="en-US" sz="2800" b="0" dirty="0" err="1">
                <a:solidFill>
                  <a:srgbClr val="008774"/>
                </a:solidFill>
                <a:ea typeface="+mj-ea"/>
              </a:rPr>
              <a:t>Microservice</a:t>
            </a:r>
            <a:r>
              <a:rPr lang="en-US" sz="2800" b="0" dirty="0">
                <a:solidFill>
                  <a:srgbClr val="008774"/>
                </a:solidFill>
                <a:ea typeface="+mj-ea"/>
              </a:rPr>
              <a:t> Architecture</a:t>
            </a:r>
            <a:endParaRPr sz="2800" b="0" dirty="0">
              <a:solidFill>
                <a:srgbClr val="008774"/>
              </a:solidFill>
              <a:ea typeface="+mj-ea"/>
            </a:endParaRPr>
          </a:p>
        </p:txBody>
      </p:sp>
      <p:sp>
        <p:nvSpPr>
          <p:cNvPr id="294" name="Shape 294"/>
          <p:cNvSpPr>
            <a:spLocks noGrp="1"/>
          </p:cNvSpPr>
          <p:nvPr>
            <p:ph type="sldNum" sz="quarter" idx="4294967295"/>
          </p:nvPr>
        </p:nvSpPr>
        <p:spPr>
          <a:xfrm>
            <a:off x="8610600" y="5021263"/>
            <a:ext cx="533400" cy="1270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295" name="Shape 295"/>
          <p:cNvSpPr/>
          <p:nvPr/>
        </p:nvSpPr>
        <p:spPr>
          <a:xfrm>
            <a:off x="5102396" y="3379735"/>
            <a:ext cx="719373" cy="650531"/>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solidFill>
                <a:schemeClr val="bg1">
                  <a:lumMod val="50000"/>
                </a:schemeClr>
              </a:solidFill>
            </a:endParaRPr>
          </a:p>
        </p:txBody>
      </p:sp>
      <p:sp>
        <p:nvSpPr>
          <p:cNvPr id="296" name="Shape 296"/>
          <p:cNvSpPr/>
          <p:nvPr/>
        </p:nvSpPr>
        <p:spPr>
          <a:xfrm flipH="1">
            <a:off x="4583942" y="1966638"/>
            <a:ext cx="172149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sp>
        <p:nvSpPr>
          <p:cNvPr id="297" name="Shape 297"/>
          <p:cNvSpPr/>
          <p:nvPr/>
        </p:nvSpPr>
        <p:spPr>
          <a:xfrm rot="5400000">
            <a:off x="1662732" y="2789376"/>
            <a:ext cx="696549"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298" name="Shape 298"/>
          <p:cNvSpPr/>
          <p:nvPr/>
        </p:nvSpPr>
        <p:spPr>
          <a:xfrm rot="5400000">
            <a:off x="5045350" y="2857831"/>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299" name="Shape 299"/>
          <p:cNvSpPr/>
          <p:nvPr/>
        </p:nvSpPr>
        <p:spPr>
          <a:xfrm flipV="1">
            <a:off x="5911234" y="2986602"/>
            <a:ext cx="954525" cy="63814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05" name="Shape 305"/>
          <p:cNvSpPr/>
          <p:nvPr/>
        </p:nvSpPr>
        <p:spPr>
          <a:xfrm>
            <a:off x="5911235" y="3788972"/>
            <a:ext cx="661443" cy="37837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06" name="Shape 306"/>
          <p:cNvSpPr/>
          <p:nvPr/>
        </p:nvSpPr>
        <p:spPr>
          <a:xfrm rot="5400000">
            <a:off x="7118371" y="3492064"/>
            <a:ext cx="282129"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chemeClr val="bg1">
                    <a:lumMod val="50000"/>
                  </a:schemeClr>
                </a:solidFill>
                <a:uFill>
                  <a:solidFill>
                    <a:srgbClr val="4D4D4D"/>
                  </a:solidFill>
                </a:uFill>
              </a:rPr>
              <a:t>…</a:t>
            </a:r>
          </a:p>
        </p:txBody>
      </p:sp>
      <p:grpSp>
        <p:nvGrpSpPr>
          <p:cNvPr id="315" name="Group 315"/>
          <p:cNvGrpSpPr/>
          <p:nvPr/>
        </p:nvGrpSpPr>
        <p:grpSpPr>
          <a:xfrm>
            <a:off x="1679648" y="853766"/>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solidFill>
                  <a:schemeClr val="bg1">
                    <a:lumMod val="50000"/>
                  </a:schemeClr>
                </a:solidFill>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grpSp>
      </p:grpSp>
      <p:sp>
        <p:nvSpPr>
          <p:cNvPr id="318" name="Shape 318"/>
          <p:cNvSpPr/>
          <p:nvPr/>
        </p:nvSpPr>
        <p:spPr>
          <a:xfrm>
            <a:off x="7792439" y="3075663"/>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19" name="Shape 319"/>
          <p:cNvSpPr/>
          <p:nvPr/>
        </p:nvSpPr>
        <p:spPr>
          <a:xfrm flipV="1">
            <a:off x="7792439" y="3853377"/>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25" name="Shape 325"/>
          <p:cNvSpPr/>
          <p:nvPr/>
        </p:nvSpPr>
        <p:spPr>
          <a:xfrm>
            <a:off x="1464581" y="2645515"/>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326" name="Shape 326"/>
          <p:cNvSpPr/>
          <p:nvPr/>
        </p:nvSpPr>
        <p:spPr>
          <a:xfrm>
            <a:off x="5538185" y="275010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AMQP</a:t>
            </a:r>
          </a:p>
        </p:txBody>
      </p:sp>
      <p:sp>
        <p:nvSpPr>
          <p:cNvPr id="327" name="Shape 327"/>
          <p:cNvSpPr/>
          <p:nvPr/>
        </p:nvSpPr>
        <p:spPr>
          <a:xfrm>
            <a:off x="6060694"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AMQP</a:t>
            </a:r>
          </a:p>
        </p:txBody>
      </p:sp>
      <p:sp>
        <p:nvSpPr>
          <p:cNvPr id="328" name="Shape 328"/>
          <p:cNvSpPr/>
          <p:nvPr/>
        </p:nvSpPr>
        <p:spPr>
          <a:xfrm>
            <a:off x="876298" y="397935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2560932" y="3979358"/>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8160507" y="3949637"/>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3568292" y="3035794"/>
            <a:ext cx="485614" cy="409737"/>
          </a:xfrm>
          <a:prstGeom prst="rect">
            <a:avLst/>
          </a:prstGeom>
          <a:ln w="12700">
            <a:miter lim="400000"/>
          </a:ln>
        </p:spPr>
      </p:pic>
      <p:pic>
        <p:nvPicPr>
          <p:cNvPr id="333" name="pasted-image.pdf"/>
          <p:cNvPicPr/>
          <p:nvPr/>
        </p:nvPicPr>
        <p:blipFill>
          <a:blip r:embed="rId6">
            <a:extLst/>
          </a:blip>
          <a:stretch>
            <a:fillRect/>
          </a:stretch>
        </p:blipFill>
        <p:spPr>
          <a:xfrm>
            <a:off x="3577742" y="3467311"/>
            <a:ext cx="485614" cy="409737"/>
          </a:xfrm>
          <a:prstGeom prst="rect">
            <a:avLst/>
          </a:prstGeom>
          <a:ln w="12700">
            <a:miter lim="400000"/>
          </a:ln>
        </p:spPr>
      </p:pic>
      <p:pic>
        <p:nvPicPr>
          <p:cNvPr id="334" name="pasted-image.pdf"/>
          <p:cNvPicPr/>
          <p:nvPr/>
        </p:nvPicPr>
        <p:blipFill>
          <a:blip r:embed="rId5">
            <a:extLst/>
          </a:blip>
          <a:stretch>
            <a:fillRect/>
          </a:stretch>
        </p:blipFill>
        <p:spPr>
          <a:xfrm>
            <a:off x="2011008" y="3437153"/>
            <a:ext cx="488752" cy="412385"/>
          </a:xfrm>
          <a:prstGeom prst="rect">
            <a:avLst/>
          </a:prstGeom>
          <a:ln w="12700">
            <a:miter lim="400000"/>
          </a:ln>
        </p:spPr>
      </p:pic>
      <p:pic>
        <p:nvPicPr>
          <p:cNvPr id="335" name="pasted-image.pdf"/>
          <p:cNvPicPr/>
          <p:nvPr/>
        </p:nvPicPr>
        <p:blipFill>
          <a:blip r:embed="rId11">
            <a:extLst/>
          </a:blip>
          <a:stretch>
            <a:fillRect/>
          </a:stretch>
        </p:blipFill>
        <p:spPr>
          <a:xfrm>
            <a:off x="1788047" y="3989181"/>
            <a:ext cx="415646" cy="519558"/>
          </a:xfrm>
          <a:prstGeom prst="rect">
            <a:avLst/>
          </a:prstGeom>
          <a:ln w="12700">
            <a:miter lim="400000"/>
          </a:ln>
        </p:spPr>
      </p:pic>
      <p:pic>
        <p:nvPicPr>
          <p:cNvPr id="336" name="pasted-image.pdf"/>
          <p:cNvPicPr/>
          <p:nvPr/>
        </p:nvPicPr>
        <p:blipFill>
          <a:blip r:embed="rId3">
            <a:extLst/>
          </a:blip>
          <a:stretch>
            <a:fillRect/>
          </a:stretch>
        </p:blipFill>
        <p:spPr>
          <a:xfrm>
            <a:off x="6513105"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897544"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7272135"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5272888" y="3549379"/>
            <a:ext cx="381001" cy="317501"/>
          </a:xfrm>
          <a:prstGeom prst="rect">
            <a:avLst/>
          </a:prstGeom>
          <a:ln w="12700">
            <a:miter lim="400000"/>
          </a:ln>
        </p:spPr>
      </p:pic>
      <p:pic>
        <p:nvPicPr>
          <p:cNvPr id="340" name="pasted-image.pdf"/>
          <p:cNvPicPr/>
          <p:nvPr/>
        </p:nvPicPr>
        <p:blipFill>
          <a:blip r:embed="rId13">
            <a:extLst/>
          </a:blip>
          <a:stretch>
            <a:fillRect/>
          </a:stretch>
        </p:blipFill>
        <p:spPr>
          <a:xfrm>
            <a:off x="5309584" y="2054623"/>
            <a:ext cx="228601" cy="203201"/>
          </a:xfrm>
          <a:prstGeom prst="rect">
            <a:avLst/>
          </a:prstGeom>
          <a:ln w="12700">
            <a:miter lim="400000"/>
          </a:ln>
        </p:spPr>
      </p:pic>
      <p:pic>
        <p:nvPicPr>
          <p:cNvPr id="341" name="pasted-image.pdf"/>
          <p:cNvPicPr/>
          <p:nvPr/>
        </p:nvPicPr>
        <p:blipFill>
          <a:blip r:embed="rId14">
            <a:extLst/>
          </a:blip>
          <a:stretch>
            <a:fillRect/>
          </a:stretch>
        </p:blipFill>
        <p:spPr>
          <a:xfrm>
            <a:off x="8208091" y="3423651"/>
            <a:ext cx="407887" cy="509858"/>
          </a:xfrm>
          <a:prstGeom prst="rect">
            <a:avLst/>
          </a:prstGeom>
          <a:ln w="12700">
            <a:miter lim="400000"/>
          </a:ln>
        </p:spPr>
      </p:pic>
      <p:sp>
        <p:nvSpPr>
          <p:cNvPr id="60" name="Shape 296"/>
          <p:cNvSpPr/>
          <p:nvPr/>
        </p:nvSpPr>
        <p:spPr>
          <a:xfrm flipH="1">
            <a:off x="3104929" y="1966638"/>
            <a:ext cx="924232"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sp>
        <p:nvSpPr>
          <p:cNvPr id="62" name="Shape 296"/>
          <p:cNvSpPr/>
          <p:nvPr/>
        </p:nvSpPr>
        <p:spPr>
          <a:xfrm flipH="1">
            <a:off x="1701282" y="1966638"/>
            <a:ext cx="636896"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pic>
        <p:nvPicPr>
          <p:cNvPr id="64" name="pasted-image.pdf"/>
          <p:cNvPicPr/>
          <p:nvPr/>
        </p:nvPicPr>
        <p:blipFill>
          <a:blip r:embed="rId13">
            <a:extLst/>
          </a:blip>
          <a:stretch>
            <a:fillRect/>
          </a:stretch>
        </p:blipFill>
        <p:spPr>
          <a:xfrm>
            <a:off x="3452744" y="2054623"/>
            <a:ext cx="228601" cy="203201"/>
          </a:xfrm>
          <a:prstGeom prst="rect">
            <a:avLst/>
          </a:prstGeom>
          <a:ln w="12700">
            <a:miter lim="400000"/>
          </a:ln>
        </p:spPr>
      </p:pic>
      <p:pic>
        <p:nvPicPr>
          <p:cNvPr id="65" name="pasted-image.pdf"/>
          <p:cNvPicPr/>
          <p:nvPr/>
        </p:nvPicPr>
        <p:blipFill>
          <a:blip r:embed="rId13">
            <a:extLst/>
          </a:blip>
          <a:stretch>
            <a:fillRect/>
          </a:stretch>
        </p:blipFill>
        <p:spPr>
          <a:xfrm>
            <a:off x="1906589" y="2054623"/>
            <a:ext cx="228601" cy="203201"/>
          </a:xfrm>
          <a:prstGeom prst="rect">
            <a:avLst/>
          </a:prstGeom>
          <a:ln w="12700">
            <a:miter lim="400000"/>
          </a:ln>
        </p:spPr>
      </p:pic>
      <p:sp>
        <p:nvSpPr>
          <p:cNvPr id="66" name="Shape 297"/>
          <p:cNvSpPr/>
          <p:nvPr/>
        </p:nvSpPr>
        <p:spPr>
          <a:xfrm rot="5400000">
            <a:off x="1769532"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67" name="Shape 325"/>
          <p:cNvSpPr/>
          <p:nvPr/>
        </p:nvSpPr>
        <p:spPr>
          <a:xfrm>
            <a:off x="1476828"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68" name="Shape 297"/>
          <p:cNvSpPr/>
          <p:nvPr/>
        </p:nvSpPr>
        <p:spPr>
          <a:xfrm rot="5400000">
            <a:off x="3315635"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69" name="Shape 325"/>
          <p:cNvSpPr/>
          <p:nvPr/>
        </p:nvSpPr>
        <p:spPr>
          <a:xfrm>
            <a:off x="3022931"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0" name="Shape 297"/>
          <p:cNvSpPr/>
          <p:nvPr/>
        </p:nvSpPr>
        <p:spPr>
          <a:xfrm rot="5400000">
            <a:off x="4585828"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1" name="Shape 325"/>
          <p:cNvSpPr/>
          <p:nvPr/>
        </p:nvSpPr>
        <p:spPr>
          <a:xfrm>
            <a:off x="4293124"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2" name="Shape 297"/>
          <p:cNvSpPr/>
          <p:nvPr/>
        </p:nvSpPr>
        <p:spPr>
          <a:xfrm rot="5400000">
            <a:off x="5761931"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3" name="Shape 325"/>
          <p:cNvSpPr/>
          <p:nvPr/>
        </p:nvSpPr>
        <p:spPr>
          <a:xfrm>
            <a:off x="5469227"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4" name="Shape 297"/>
          <p:cNvSpPr/>
          <p:nvPr/>
        </p:nvSpPr>
        <p:spPr>
          <a:xfrm rot="5400000">
            <a:off x="3286426" y="2724030"/>
            <a:ext cx="565859"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5" name="Shape 325"/>
          <p:cNvSpPr/>
          <p:nvPr/>
        </p:nvSpPr>
        <p:spPr>
          <a:xfrm>
            <a:off x="3022930" y="2645515"/>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cxnSp>
        <p:nvCxnSpPr>
          <p:cNvPr id="76" name="Straight Connector 75"/>
          <p:cNvCxnSpPr/>
          <p:nvPr/>
        </p:nvCxnSpPr>
        <p:spPr>
          <a:xfrm flipV="1">
            <a:off x="2751776" y="853767"/>
            <a:ext cx="0" cy="3670515"/>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3569355" y="787863"/>
            <a:ext cx="3279" cy="3687289"/>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181527" y="852519"/>
            <a:ext cx="0" cy="3670515"/>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3557963" y="440876"/>
            <a:ext cx="1994018" cy="369332"/>
          </a:xfrm>
          <a:prstGeom prst="rect">
            <a:avLst/>
          </a:prstGeom>
          <a:noFill/>
        </p:spPr>
        <p:txBody>
          <a:bodyPr wrap="none" rtlCol="0">
            <a:spAutoFit/>
          </a:bodyPr>
          <a:lstStyle/>
          <a:p>
            <a:r>
              <a:rPr lang="en-US" dirty="0" smtClean="0">
                <a:solidFill>
                  <a:srgbClr val="FFFFFF"/>
                </a:solidFill>
              </a:rPr>
              <a:t>Business Change</a:t>
            </a:r>
            <a:endParaRPr lang="en-US" dirty="0">
              <a:solidFill>
                <a:srgbClr val="FFFFFF"/>
              </a:solidFill>
            </a:endParaRPr>
          </a:p>
        </p:txBody>
      </p:sp>
    </p:spTree>
    <p:extLst>
      <p:ext uri="{BB962C8B-B14F-4D97-AF65-F5344CB8AC3E}">
        <p14:creationId xmlns:p14="http://schemas.microsoft.com/office/powerpoint/2010/main" val="3130458727"/>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dissolve">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C7B70"/>
                </a:solidFill>
              </a:rPr>
              <a:t>One-Size-Fits-All Methodologies have become an Anti-pattern to the Business</a:t>
            </a:r>
            <a:endParaRPr lang="en-US" sz="3200" b="0"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3326527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267" name="Shape 267"/>
          <p:cNvGrpSpPr/>
          <p:nvPr/>
        </p:nvGrpSpPr>
        <p:grpSpPr>
          <a:xfrm>
            <a:off x="5416200" y="1375880"/>
            <a:ext cx="1248114" cy="1761019"/>
            <a:chOff x="5812605" y="1032464"/>
            <a:chExt cx="1248114" cy="1761019"/>
          </a:xfrm>
        </p:grpSpPr>
        <p:grpSp>
          <p:nvGrpSpPr>
            <p:cNvPr id="268" name="Shape 268"/>
            <p:cNvGrpSpPr/>
            <p:nvPr/>
          </p:nvGrpSpPr>
          <p:grpSpPr>
            <a:xfrm>
              <a:off x="5812605" y="1032464"/>
              <a:ext cx="1248114" cy="630694"/>
              <a:chOff x="4982594" y="1750365"/>
              <a:chExt cx="1248114" cy="630694"/>
            </a:xfrm>
          </p:grpSpPr>
          <p:pic>
            <p:nvPicPr>
              <p:cNvPr id="269" name="Shape 269"/>
              <p:cNvPicPr preferRelativeResize="0"/>
              <p:nvPr/>
            </p:nvPicPr>
            <p:blipFill rotWithShape="1">
              <a:blip r:embed="rId3">
                <a:alphaModFix/>
              </a:blip>
              <a:srcRect/>
              <a:stretch/>
            </p:blipFill>
            <p:spPr>
              <a:xfrm rot="10800000" flipH="1">
                <a:off x="4982594" y="1968394"/>
                <a:ext cx="489084" cy="412665"/>
              </a:xfrm>
              <a:prstGeom prst="rect">
                <a:avLst/>
              </a:prstGeom>
              <a:noFill/>
              <a:ln>
                <a:noFill/>
              </a:ln>
            </p:spPr>
          </p:pic>
          <p:pic>
            <p:nvPicPr>
              <p:cNvPr id="270" name="Shape 270"/>
              <p:cNvPicPr preferRelativeResize="0"/>
              <p:nvPr/>
            </p:nvPicPr>
            <p:blipFill rotWithShape="1">
              <a:blip r:embed="rId3">
                <a:alphaModFix/>
              </a:blip>
              <a:srcRect/>
              <a:stretch/>
            </p:blipFill>
            <p:spPr>
              <a:xfrm rot="10800000" flipH="1">
                <a:off x="5367032" y="1750365"/>
                <a:ext cx="489084" cy="412665"/>
              </a:xfrm>
              <a:prstGeom prst="rect">
                <a:avLst/>
              </a:prstGeom>
              <a:noFill/>
              <a:ln>
                <a:noFill/>
              </a:ln>
            </p:spPr>
          </p:pic>
          <p:pic>
            <p:nvPicPr>
              <p:cNvPr id="271" name="Shape 271"/>
              <p:cNvPicPr preferRelativeResize="0"/>
              <p:nvPr/>
            </p:nvPicPr>
            <p:blipFill rotWithShape="1">
              <a:blip r:embed="rId3">
                <a:alphaModFix/>
              </a:blip>
              <a:srcRect/>
              <a:stretch/>
            </p:blipFill>
            <p:spPr>
              <a:xfrm rot="10800000" flipH="1">
                <a:off x="5741625" y="1967146"/>
                <a:ext cx="489084" cy="412665"/>
              </a:xfrm>
              <a:prstGeom prst="rect">
                <a:avLst/>
              </a:prstGeom>
              <a:noFill/>
              <a:ln>
                <a:noFill/>
              </a:ln>
            </p:spPr>
          </p:pic>
        </p:grpSp>
        <p:sp>
          <p:nvSpPr>
            <p:cNvPr id="272" name="Shape 272"/>
            <p:cNvSpPr/>
            <p:nvPr/>
          </p:nvSpPr>
          <p:spPr>
            <a:xfrm rot="5400000">
              <a:off x="5982876" y="2082864"/>
              <a:ext cx="1082686" cy="33855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200">
                  <a:solidFill>
                    <a:srgbClr val="0A6258"/>
                  </a:solidFill>
                  <a:latin typeface="Arial"/>
                  <a:ea typeface="Arial"/>
                  <a:cs typeface="Arial"/>
                  <a:sym typeface="Arial"/>
                </a:rPr>
                <a:t>…..........</a:t>
              </a:r>
            </a:p>
          </p:txBody>
        </p:sp>
      </p:grpSp>
      <p:grpSp>
        <p:nvGrpSpPr>
          <p:cNvPr id="273" name="Shape 273"/>
          <p:cNvGrpSpPr/>
          <p:nvPr/>
        </p:nvGrpSpPr>
        <p:grpSpPr>
          <a:xfrm>
            <a:off x="5412761" y="2953980"/>
            <a:ext cx="1248114" cy="630695"/>
            <a:chOff x="4982594" y="3318098"/>
            <a:chExt cx="1248114" cy="630695"/>
          </a:xfrm>
        </p:grpSpPr>
        <p:pic>
          <p:nvPicPr>
            <p:cNvPr id="274" name="Shape 274"/>
            <p:cNvPicPr preferRelativeResize="0"/>
            <p:nvPr/>
          </p:nvPicPr>
          <p:blipFill rotWithShape="1">
            <a:blip r:embed="rId3">
              <a:alphaModFix/>
            </a:blip>
            <a:srcRect/>
            <a:stretch/>
          </p:blipFill>
          <p:spPr>
            <a:xfrm>
              <a:off x="4982594" y="3318098"/>
              <a:ext cx="489084" cy="412665"/>
            </a:xfrm>
            <a:prstGeom prst="rect">
              <a:avLst/>
            </a:prstGeom>
            <a:noFill/>
            <a:ln>
              <a:noFill/>
            </a:ln>
          </p:spPr>
        </p:pic>
        <p:pic>
          <p:nvPicPr>
            <p:cNvPr id="275" name="Shape 275"/>
            <p:cNvPicPr preferRelativeResize="0"/>
            <p:nvPr/>
          </p:nvPicPr>
          <p:blipFill rotWithShape="1">
            <a:blip r:embed="rId3">
              <a:alphaModFix/>
            </a:blip>
            <a:srcRect/>
            <a:stretch/>
          </p:blipFill>
          <p:spPr>
            <a:xfrm>
              <a:off x="5367033" y="3536128"/>
              <a:ext cx="489084" cy="412665"/>
            </a:xfrm>
            <a:prstGeom prst="rect">
              <a:avLst/>
            </a:prstGeom>
            <a:noFill/>
            <a:ln>
              <a:noFill/>
            </a:ln>
          </p:spPr>
        </p:pic>
        <p:pic>
          <p:nvPicPr>
            <p:cNvPr id="276" name="Shape 276"/>
            <p:cNvPicPr preferRelativeResize="0"/>
            <p:nvPr/>
          </p:nvPicPr>
          <p:blipFill rotWithShape="1">
            <a:blip r:embed="rId3">
              <a:alphaModFix/>
            </a:blip>
            <a:srcRect/>
            <a:stretch/>
          </p:blipFill>
          <p:spPr>
            <a:xfrm>
              <a:off x="5741625" y="3319346"/>
              <a:ext cx="489084" cy="412665"/>
            </a:xfrm>
            <a:prstGeom prst="rect">
              <a:avLst/>
            </a:prstGeom>
            <a:noFill/>
            <a:ln>
              <a:noFill/>
            </a:ln>
          </p:spPr>
        </p:pic>
      </p:grpSp>
      <p:grpSp>
        <p:nvGrpSpPr>
          <p:cNvPr id="277" name="Shape 277"/>
          <p:cNvGrpSpPr/>
          <p:nvPr/>
        </p:nvGrpSpPr>
        <p:grpSpPr>
          <a:xfrm>
            <a:off x="1420484" y="2887256"/>
            <a:ext cx="859528" cy="637175"/>
            <a:chOff x="915266" y="3264919"/>
            <a:chExt cx="859528" cy="637175"/>
          </a:xfrm>
        </p:grpSpPr>
        <p:pic>
          <p:nvPicPr>
            <p:cNvPr id="278" name="Shape 278"/>
            <p:cNvPicPr preferRelativeResize="0"/>
            <p:nvPr/>
          </p:nvPicPr>
          <p:blipFill rotWithShape="1">
            <a:blip r:embed="rId4">
              <a:alphaModFix/>
            </a:blip>
            <a:srcRect/>
            <a:stretch/>
          </p:blipFill>
          <p:spPr>
            <a:xfrm>
              <a:off x="915266" y="3264919"/>
              <a:ext cx="488751" cy="412384"/>
            </a:xfrm>
            <a:prstGeom prst="rect">
              <a:avLst/>
            </a:prstGeom>
            <a:noFill/>
            <a:ln>
              <a:noFill/>
            </a:ln>
          </p:spPr>
        </p:pic>
        <p:pic>
          <p:nvPicPr>
            <p:cNvPr id="279" name="Shape 279"/>
            <p:cNvPicPr preferRelativeResize="0"/>
            <p:nvPr/>
          </p:nvPicPr>
          <p:blipFill rotWithShape="1">
            <a:blip r:embed="rId4">
              <a:alphaModFix/>
            </a:blip>
            <a:srcRect/>
            <a:stretch/>
          </p:blipFill>
          <p:spPr>
            <a:xfrm>
              <a:off x="1286042" y="3489710"/>
              <a:ext cx="488751" cy="412384"/>
            </a:xfrm>
            <a:prstGeom prst="rect">
              <a:avLst/>
            </a:prstGeom>
            <a:noFill/>
            <a:ln>
              <a:noFill/>
            </a:ln>
          </p:spPr>
        </p:pic>
      </p:grpSp>
      <p:grpSp>
        <p:nvGrpSpPr>
          <p:cNvPr id="280" name="Shape 280"/>
          <p:cNvGrpSpPr/>
          <p:nvPr/>
        </p:nvGrpSpPr>
        <p:grpSpPr>
          <a:xfrm>
            <a:off x="1653805" y="1944597"/>
            <a:ext cx="1476079" cy="942659"/>
            <a:chOff x="1598653" y="1691897"/>
            <a:chExt cx="1476079" cy="942659"/>
          </a:xfrm>
        </p:grpSpPr>
        <p:grpSp>
          <p:nvGrpSpPr>
            <p:cNvPr id="281" name="Shape 281"/>
            <p:cNvGrpSpPr/>
            <p:nvPr/>
          </p:nvGrpSpPr>
          <p:grpSpPr>
            <a:xfrm>
              <a:off x="1598653" y="1691897"/>
              <a:ext cx="1476079" cy="519558"/>
              <a:chOff x="870396" y="2333836"/>
              <a:chExt cx="1476079" cy="519558"/>
            </a:xfrm>
          </p:grpSpPr>
          <p:sp>
            <p:nvSpPr>
              <p:cNvPr id="282" name="Shape 282"/>
              <p:cNvSpPr/>
              <p:nvPr/>
            </p:nvSpPr>
            <p:spPr>
              <a:xfrm>
                <a:off x="1397754" y="2341253"/>
                <a:ext cx="948722"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chemeClr val="lt1"/>
                    </a:solidFill>
                    <a:latin typeface="Arial"/>
                    <a:ea typeface="Arial"/>
                    <a:cs typeface="Arial"/>
                    <a:sym typeface="Arial"/>
                  </a:rPr>
                  <a:t>Relational</a:t>
                </a:r>
              </a:p>
              <a:p>
                <a:pPr marL="0" marR="0" lvl="0" indent="0" algn="l" rtl="0">
                  <a:spcBef>
                    <a:spcPts val="0"/>
                  </a:spcBef>
                  <a:buSzPct val="25000"/>
                  <a:buNone/>
                </a:pPr>
                <a:r>
                  <a:rPr lang="en-US" sz="1400">
                    <a:solidFill>
                      <a:schemeClr val="lt1"/>
                    </a:solidFill>
                    <a:latin typeface="Arial"/>
                    <a:ea typeface="Arial"/>
                    <a:cs typeface="Arial"/>
                    <a:sym typeface="Arial"/>
                  </a:rPr>
                  <a:t>DB</a:t>
                </a:r>
              </a:p>
            </p:txBody>
          </p:sp>
          <p:pic>
            <p:nvPicPr>
              <p:cNvPr id="283" name="Shape 283"/>
              <p:cNvPicPr preferRelativeResize="0"/>
              <p:nvPr/>
            </p:nvPicPr>
            <p:blipFill rotWithShape="1">
              <a:blip r:embed="rId5">
                <a:alphaModFix/>
              </a:blip>
              <a:srcRect/>
              <a:stretch/>
            </p:blipFill>
            <p:spPr>
              <a:xfrm>
                <a:off x="870396" y="2333836"/>
                <a:ext cx="415646" cy="519558"/>
              </a:xfrm>
              <a:prstGeom prst="rect">
                <a:avLst/>
              </a:prstGeom>
              <a:noFill/>
              <a:ln>
                <a:noFill/>
              </a:ln>
            </p:spPr>
          </p:pic>
        </p:grpSp>
        <p:cxnSp>
          <p:nvCxnSpPr>
            <p:cNvPr id="284" name="Shape 284"/>
            <p:cNvCxnSpPr/>
            <p:nvPr/>
          </p:nvCxnSpPr>
          <p:spPr>
            <a:xfrm rot="10800000">
              <a:off x="1763489" y="2251427"/>
              <a:ext cx="0" cy="383129"/>
            </a:xfrm>
            <a:prstGeom prst="straightConnector1">
              <a:avLst/>
            </a:prstGeom>
            <a:noFill/>
            <a:ln w="25400" cap="flat" cmpd="sng">
              <a:solidFill>
                <a:srgbClr val="0A6258"/>
              </a:solidFill>
              <a:prstDash val="solid"/>
              <a:round/>
              <a:headEnd type="triangle" w="lg" len="lg"/>
              <a:tailEnd type="triangle" w="lg" len="lg"/>
            </a:ln>
          </p:spPr>
        </p:cxnSp>
      </p:grpSp>
      <p:grpSp>
        <p:nvGrpSpPr>
          <p:cNvPr id="285" name="Shape 285"/>
          <p:cNvGrpSpPr/>
          <p:nvPr/>
        </p:nvGrpSpPr>
        <p:grpSpPr>
          <a:xfrm>
            <a:off x="3129885" y="2909826"/>
            <a:ext cx="1220413" cy="625828"/>
            <a:chOff x="2788783" y="3287842"/>
            <a:chExt cx="1220413" cy="625828"/>
          </a:xfrm>
        </p:grpSpPr>
        <p:pic>
          <p:nvPicPr>
            <p:cNvPr id="286" name="Shape 286"/>
            <p:cNvPicPr preferRelativeResize="0"/>
            <p:nvPr/>
          </p:nvPicPr>
          <p:blipFill rotWithShape="1">
            <a:blip r:embed="rId6">
              <a:alphaModFix/>
            </a:blip>
            <a:srcRect/>
            <a:stretch/>
          </p:blipFill>
          <p:spPr>
            <a:xfrm>
              <a:off x="2788783" y="3287842"/>
              <a:ext cx="485615" cy="409738"/>
            </a:xfrm>
            <a:prstGeom prst="rect">
              <a:avLst/>
            </a:prstGeom>
            <a:noFill/>
            <a:ln>
              <a:noFill/>
            </a:ln>
          </p:spPr>
        </p:pic>
        <p:pic>
          <p:nvPicPr>
            <p:cNvPr id="287" name="Shape 287"/>
            <p:cNvPicPr preferRelativeResize="0"/>
            <p:nvPr/>
          </p:nvPicPr>
          <p:blipFill rotWithShape="1">
            <a:blip r:embed="rId6">
              <a:alphaModFix/>
            </a:blip>
            <a:srcRect/>
            <a:stretch/>
          </p:blipFill>
          <p:spPr>
            <a:xfrm>
              <a:off x="3160186" y="3503933"/>
              <a:ext cx="485613" cy="409737"/>
            </a:xfrm>
            <a:prstGeom prst="rect">
              <a:avLst/>
            </a:prstGeom>
            <a:noFill/>
            <a:ln>
              <a:noFill/>
            </a:ln>
          </p:spPr>
        </p:pic>
        <p:pic>
          <p:nvPicPr>
            <p:cNvPr id="288" name="Shape 288"/>
            <p:cNvPicPr preferRelativeResize="0"/>
            <p:nvPr/>
          </p:nvPicPr>
          <p:blipFill rotWithShape="1">
            <a:blip r:embed="rId6">
              <a:alphaModFix/>
            </a:blip>
            <a:srcRect/>
            <a:stretch/>
          </p:blipFill>
          <p:spPr>
            <a:xfrm>
              <a:off x="3523582" y="3299064"/>
              <a:ext cx="485613" cy="409737"/>
            </a:xfrm>
            <a:prstGeom prst="rect">
              <a:avLst/>
            </a:prstGeom>
            <a:noFill/>
            <a:ln>
              <a:noFill/>
            </a:ln>
          </p:spPr>
        </p:pic>
      </p:grpSp>
      <p:grpSp>
        <p:nvGrpSpPr>
          <p:cNvPr id="289" name="Shape 289"/>
          <p:cNvGrpSpPr/>
          <p:nvPr/>
        </p:nvGrpSpPr>
        <p:grpSpPr>
          <a:xfrm>
            <a:off x="3572191" y="1919515"/>
            <a:ext cx="1382955" cy="1020357"/>
            <a:chOff x="3517039" y="1666815"/>
            <a:chExt cx="1382955" cy="1020357"/>
          </a:xfrm>
        </p:grpSpPr>
        <p:grpSp>
          <p:nvGrpSpPr>
            <p:cNvPr id="290" name="Shape 290"/>
            <p:cNvGrpSpPr/>
            <p:nvPr/>
          </p:nvGrpSpPr>
          <p:grpSpPr>
            <a:xfrm>
              <a:off x="3517039" y="1666815"/>
              <a:ext cx="1382955" cy="544640"/>
              <a:chOff x="2788783" y="2333836"/>
              <a:chExt cx="1382955" cy="544640"/>
            </a:xfrm>
          </p:grpSpPr>
          <p:pic>
            <p:nvPicPr>
              <p:cNvPr id="291" name="Shape 291"/>
              <p:cNvPicPr preferRelativeResize="0"/>
              <p:nvPr/>
            </p:nvPicPr>
            <p:blipFill rotWithShape="1">
              <a:blip r:embed="rId7">
                <a:alphaModFix/>
              </a:blip>
              <a:srcRect/>
              <a:stretch/>
            </p:blipFill>
            <p:spPr>
              <a:xfrm>
                <a:off x="2788783" y="2368618"/>
                <a:ext cx="407887" cy="509857"/>
              </a:xfrm>
              <a:prstGeom prst="rect">
                <a:avLst/>
              </a:prstGeom>
              <a:noFill/>
              <a:ln>
                <a:noFill/>
              </a:ln>
            </p:spPr>
          </p:pic>
          <p:sp>
            <p:nvSpPr>
              <p:cNvPr id="292" name="Shape 292"/>
              <p:cNvSpPr/>
              <p:nvPr/>
            </p:nvSpPr>
            <p:spPr>
              <a:xfrm>
                <a:off x="3325233" y="2333836"/>
                <a:ext cx="846504"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rgbClr val="FFFFFF"/>
                    </a:solidFill>
                    <a:latin typeface="Arial"/>
                    <a:ea typeface="Arial"/>
                    <a:cs typeface="Arial"/>
                    <a:sym typeface="Arial"/>
                  </a:rPr>
                  <a:t>Key/Value</a:t>
                </a:r>
              </a:p>
              <a:p>
                <a:pPr marL="0" marR="0" lvl="0" indent="0" algn="l" rtl="0">
                  <a:spcBef>
                    <a:spcPts val="0"/>
                  </a:spcBef>
                  <a:buSzPct val="25000"/>
                  <a:buNone/>
                </a:pPr>
                <a:r>
                  <a:rPr lang="en-US" sz="1400">
                    <a:solidFill>
                      <a:srgbClr val="FFFFFF"/>
                    </a:solidFill>
                    <a:latin typeface="Arial"/>
                    <a:ea typeface="Arial"/>
                    <a:cs typeface="Arial"/>
                    <a:sym typeface="Arial"/>
                  </a:rPr>
                  <a:t>Store</a:t>
                </a:r>
              </a:p>
            </p:txBody>
          </p:sp>
        </p:grpSp>
        <p:cxnSp>
          <p:nvCxnSpPr>
            <p:cNvPr id="293" name="Shape 293"/>
            <p:cNvCxnSpPr/>
            <p:nvPr/>
          </p:nvCxnSpPr>
          <p:spPr>
            <a:xfrm rot="10800000">
              <a:off x="3700376" y="2251427"/>
              <a:ext cx="0" cy="435745"/>
            </a:xfrm>
            <a:prstGeom prst="straightConnector1">
              <a:avLst/>
            </a:prstGeom>
            <a:noFill/>
            <a:ln w="25400" cap="flat" cmpd="sng">
              <a:solidFill>
                <a:srgbClr val="0A6258"/>
              </a:solidFill>
              <a:prstDash val="solid"/>
              <a:round/>
              <a:headEnd type="triangle" w="lg" len="lg"/>
              <a:tailEnd type="triangle" w="lg" len="lg"/>
            </a:ln>
          </p:spPr>
        </p:cxnSp>
      </p:grpSp>
      <p:grpSp>
        <p:nvGrpSpPr>
          <p:cNvPr id="294" name="Shape 294"/>
          <p:cNvGrpSpPr/>
          <p:nvPr/>
        </p:nvGrpSpPr>
        <p:grpSpPr>
          <a:xfrm>
            <a:off x="4943352" y="1954204"/>
            <a:ext cx="828939" cy="1111279"/>
            <a:chOff x="5339757" y="1610788"/>
            <a:chExt cx="828939" cy="1111279"/>
          </a:xfrm>
        </p:grpSpPr>
        <p:sp>
          <p:nvSpPr>
            <p:cNvPr id="295" name="Shape 295"/>
            <p:cNvSpPr/>
            <p:nvPr/>
          </p:nvSpPr>
          <p:spPr>
            <a:xfrm>
              <a:off x="5339757" y="1915369"/>
              <a:ext cx="828939" cy="475865"/>
            </a:xfrm>
            <a:prstGeom prst="roundRect">
              <a:avLst>
                <a:gd name="adj" fmla="val 7731"/>
              </a:avLst>
            </a:prstGeom>
            <a:solidFill>
              <a:srgbClr val="E59A2D"/>
            </a:solidFill>
            <a:ln>
              <a:noFill/>
            </a:ln>
          </p:spPr>
          <p:txBody>
            <a:bodyPr lIns="0" tIns="0" rIns="0" bIns="0" anchor="ctr" anchorCtr="0">
              <a:noAutofit/>
            </a:bodyPr>
            <a:lstStyle/>
            <a:p>
              <a:pPr marL="0" marR="0" lvl="0" indent="0" algn="ctr" rtl="0">
                <a:spcBef>
                  <a:spcPts val="0"/>
                </a:spcBef>
                <a:buSzPct val="25000"/>
                <a:buNone/>
              </a:pPr>
              <a:r>
                <a:rPr lang="en-US" sz="1800" b="1">
                  <a:solidFill>
                    <a:schemeClr val="lt1"/>
                  </a:solidFill>
                  <a:latin typeface="Arial"/>
                  <a:ea typeface="Arial"/>
                  <a:cs typeface="Arial"/>
                  <a:sym typeface="Arial"/>
                </a:rPr>
                <a:t>AQMP</a:t>
              </a:r>
            </a:p>
          </p:txBody>
        </p:sp>
        <p:cxnSp>
          <p:nvCxnSpPr>
            <p:cNvPr id="296" name="Shape 296"/>
            <p:cNvCxnSpPr/>
            <p:nvPr/>
          </p:nvCxnSpPr>
          <p:spPr>
            <a:xfrm rot="10800000" flipH="1">
              <a:off x="5622308" y="1610788"/>
              <a:ext cx="186856" cy="270242"/>
            </a:xfrm>
            <a:prstGeom prst="straightConnector1">
              <a:avLst/>
            </a:prstGeom>
            <a:noFill/>
            <a:ln w="25400" cap="flat" cmpd="sng">
              <a:solidFill>
                <a:srgbClr val="0A6258"/>
              </a:solidFill>
              <a:prstDash val="solid"/>
              <a:round/>
              <a:headEnd type="triangle" w="lg" len="lg"/>
              <a:tailEnd type="triangle" w="lg" len="lg"/>
            </a:ln>
          </p:spPr>
        </p:cxnSp>
        <p:cxnSp>
          <p:nvCxnSpPr>
            <p:cNvPr id="297" name="Shape 297"/>
            <p:cNvCxnSpPr/>
            <p:nvPr/>
          </p:nvCxnSpPr>
          <p:spPr>
            <a:xfrm rot="10800000">
              <a:off x="5622307" y="2410146"/>
              <a:ext cx="190297" cy="311920"/>
            </a:xfrm>
            <a:prstGeom prst="straightConnector1">
              <a:avLst/>
            </a:prstGeom>
            <a:noFill/>
            <a:ln w="25400" cap="flat" cmpd="sng">
              <a:solidFill>
                <a:srgbClr val="0A6258"/>
              </a:solidFill>
              <a:prstDash val="solid"/>
              <a:round/>
              <a:headEnd type="triangle" w="lg" len="lg"/>
              <a:tailEnd type="triangle" w="lg" len="lg"/>
            </a:ln>
          </p:spPr>
        </p:cxnSp>
      </p:grpSp>
      <p:grpSp>
        <p:nvGrpSpPr>
          <p:cNvPr id="298" name="Shape 298"/>
          <p:cNvGrpSpPr/>
          <p:nvPr/>
        </p:nvGrpSpPr>
        <p:grpSpPr>
          <a:xfrm>
            <a:off x="6580965" y="2013996"/>
            <a:ext cx="1037789" cy="1093820"/>
            <a:chOff x="6963258" y="1628247"/>
            <a:chExt cx="1037789" cy="1093820"/>
          </a:xfrm>
        </p:grpSpPr>
        <p:grpSp>
          <p:nvGrpSpPr>
            <p:cNvPr id="299" name="Shape 299"/>
            <p:cNvGrpSpPr/>
            <p:nvPr/>
          </p:nvGrpSpPr>
          <p:grpSpPr>
            <a:xfrm>
              <a:off x="6963259" y="1915370"/>
              <a:ext cx="1037789" cy="509858"/>
              <a:chOff x="6097371" y="2828075"/>
              <a:chExt cx="1037789" cy="509858"/>
            </a:xfrm>
          </p:grpSpPr>
          <p:sp>
            <p:nvSpPr>
              <p:cNvPr id="300" name="Shape 300"/>
              <p:cNvSpPr/>
              <p:nvPr/>
            </p:nvSpPr>
            <p:spPr>
              <a:xfrm>
                <a:off x="6548980" y="2907047"/>
                <a:ext cx="586180"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rgbClr val="FFFFFF"/>
                    </a:solidFill>
                    <a:latin typeface="Arial"/>
                    <a:ea typeface="Arial"/>
                    <a:cs typeface="Arial"/>
                    <a:sym typeface="Arial"/>
                  </a:rPr>
                  <a:t>Shared </a:t>
                </a:r>
              </a:p>
              <a:p>
                <a:pPr marL="0" marR="0" lvl="0" indent="0" algn="l" rtl="0">
                  <a:spcBef>
                    <a:spcPts val="0"/>
                  </a:spcBef>
                  <a:buSzPct val="25000"/>
                  <a:buNone/>
                </a:pPr>
                <a:r>
                  <a:rPr lang="en-US" sz="1400">
                    <a:solidFill>
                      <a:srgbClr val="FFFFFF"/>
                    </a:solidFill>
                    <a:latin typeface="Arial"/>
                    <a:ea typeface="Arial"/>
                    <a:cs typeface="Arial"/>
                    <a:sym typeface="Arial"/>
                  </a:rPr>
                  <a:t>DB</a:t>
                </a:r>
              </a:p>
            </p:txBody>
          </p:sp>
          <p:pic>
            <p:nvPicPr>
              <p:cNvPr id="301" name="Shape 301"/>
              <p:cNvPicPr preferRelativeResize="0"/>
              <p:nvPr/>
            </p:nvPicPr>
            <p:blipFill rotWithShape="1">
              <a:blip r:embed="rId8">
                <a:alphaModFix/>
              </a:blip>
              <a:srcRect/>
              <a:stretch/>
            </p:blipFill>
            <p:spPr>
              <a:xfrm>
                <a:off x="6097371" y="2828075"/>
                <a:ext cx="407887" cy="509857"/>
              </a:xfrm>
              <a:prstGeom prst="rect">
                <a:avLst/>
              </a:prstGeom>
              <a:noFill/>
              <a:ln>
                <a:noFill/>
              </a:ln>
            </p:spPr>
          </p:pic>
        </p:grpSp>
        <p:cxnSp>
          <p:nvCxnSpPr>
            <p:cNvPr id="302" name="Shape 302"/>
            <p:cNvCxnSpPr/>
            <p:nvPr/>
          </p:nvCxnSpPr>
          <p:spPr>
            <a:xfrm rot="10800000">
              <a:off x="6963258" y="1628247"/>
              <a:ext cx="262874" cy="238277"/>
            </a:xfrm>
            <a:prstGeom prst="straightConnector1">
              <a:avLst/>
            </a:prstGeom>
            <a:noFill/>
            <a:ln w="25400" cap="flat" cmpd="sng">
              <a:solidFill>
                <a:srgbClr val="0A6258"/>
              </a:solidFill>
              <a:prstDash val="solid"/>
              <a:round/>
              <a:headEnd type="triangle" w="lg" len="lg"/>
              <a:tailEnd type="triangle" w="lg" len="lg"/>
            </a:ln>
          </p:spPr>
        </p:cxnSp>
        <p:cxnSp>
          <p:nvCxnSpPr>
            <p:cNvPr id="303" name="Shape 303"/>
            <p:cNvCxnSpPr/>
            <p:nvPr/>
          </p:nvCxnSpPr>
          <p:spPr>
            <a:xfrm rot="10800000" flipH="1">
              <a:off x="7007534" y="2451825"/>
              <a:ext cx="186856" cy="270242"/>
            </a:xfrm>
            <a:prstGeom prst="straightConnector1">
              <a:avLst/>
            </a:prstGeom>
            <a:noFill/>
            <a:ln w="25400" cap="flat" cmpd="sng">
              <a:solidFill>
                <a:srgbClr val="0A6258"/>
              </a:solidFill>
              <a:prstDash val="solid"/>
              <a:round/>
              <a:headEnd type="triangle" w="lg" len="lg"/>
              <a:tailEnd type="triangle" w="lg" len="lg"/>
            </a:ln>
          </p:spPr>
        </p:cxnSp>
      </p:grpSp>
      <p:cxnSp>
        <p:nvCxnSpPr>
          <p:cNvPr id="304" name="Shape 304"/>
          <p:cNvCxnSpPr/>
          <p:nvPr/>
        </p:nvCxnSpPr>
        <p:spPr>
          <a:xfrm>
            <a:off x="2078153" y="3145702"/>
            <a:ext cx="1159680" cy="0"/>
          </a:xfrm>
          <a:prstGeom prst="straightConnector1">
            <a:avLst/>
          </a:prstGeom>
          <a:noFill/>
          <a:ln w="25400" cap="flat" cmpd="sng">
            <a:solidFill>
              <a:srgbClr val="FFFF00"/>
            </a:solidFill>
            <a:prstDash val="solid"/>
            <a:round/>
            <a:headEnd type="triangle" w="lg" len="lg"/>
            <a:tailEnd type="triangle" w="lg" len="lg"/>
          </a:ln>
        </p:spPr>
      </p:cxnSp>
      <p:grpSp>
        <p:nvGrpSpPr>
          <p:cNvPr id="305" name="Shape 305"/>
          <p:cNvGrpSpPr/>
          <p:nvPr/>
        </p:nvGrpSpPr>
        <p:grpSpPr>
          <a:xfrm>
            <a:off x="1458972" y="1537996"/>
            <a:ext cx="5133835" cy="3011654"/>
            <a:chOff x="1548776" y="1204502"/>
            <a:chExt cx="5133835" cy="3011654"/>
          </a:xfrm>
        </p:grpSpPr>
        <p:sp>
          <p:nvSpPr>
            <p:cNvPr id="306" name="Shape 306"/>
            <p:cNvSpPr/>
            <p:nvPr/>
          </p:nvSpPr>
          <p:spPr>
            <a:xfrm>
              <a:off x="1676177" y="3816046"/>
              <a:ext cx="4727675"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FF"/>
                  </a:solidFill>
                  <a:latin typeface="Calibri"/>
                  <a:ea typeface="Calibri"/>
                  <a:cs typeface="Calibri"/>
                  <a:sym typeface="Calibri"/>
                </a:rPr>
                <a:t>Two Pizzas Per Microservice = Manageable!</a:t>
              </a:r>
            </a:p>
          </p:txBody>
        </p:sp>
        <p:grpSp>
          <p:nvGrpSpPr>
            <p:cNvPr id="307" name="Shape 307"/>
            <p:cNvGrpSpPr/>
            <p:nvPr/>
          </p:nvGrpSpPr>
          <p:grpSpPr>
            <a:xfrm>
              <a:off x="1548776" y="1204502"/>
              <a:ext cx="5133835" cy="2235252"/>
              <a:chOff x="1548776" y="1204502"/>
              <a:chExt cx="5133835" cy="2235252"/>
            </a:xfrm>
          </p:grpSpPr>
          <p:grpSp>
            <p:nvGrpSpPr>
              <p:cNvPr id="308" name="Shape 308"/>
              <p:cNvGrpSpPr/>
              <p:nvPr/>
            </p:nvGrpSpPr>
            <p:grpSpPr>
              <a:xfrm>
                <a:off x="5631040" y="2817516"/>
                <a:ext cx="1051571" cy="613237"/>
                <a:chOff x="5899153" y="2628021"/>
                <a:chExt cx="1051571" cy="613237"/>
              </a:xfrm>
            </p:grpSpPr>
            <p:pic>
              <p:nvPicPr>
                <p:cNvPr id="309" name="Shape 309"/>
                <p:cNvPicPr preferRelativeResize="0"/>
                <p:nvPr/>
              </p:nvPicPr>
              <p:blipFill rotWithShape="1">
                <a:blip r:embed="rId9">
                  <a:alphaModFix/>
                </a:blip>
                <a:srcRect/>
                <a:stretch/>
              </p:blipFill>
              <p:spPr>
                <a:xfrm>
                  <a:off x="5899153" y="2628021"/>
                  <a:ext cx="595782" cy="595782"/>
                </a:xfrm>
                <a:prstGeom prst="rect">
                  <a:avLst/>
                </a:prstGeom>
                <a:noFill/>
                <a:ln>
                  <a:noFill/>
                </a:ln>
              </p:spPr>
            </p:pic>
            <p:pic>
              <p:nvPicPr>
                <p:cNvPr id="310" name="Shape 310"/>
                <p:cNvPicPr preferRelativeResize="0"/>
                <p:nvPr/>
              </p:nvPicPr>
              <p:blipFill rotWithShape="1">
                <a:blip r:embed="rId9">
                  <a:alphaModFix/>
                </a:blip>
                <a:srcRect/>
                <a:stretch/>
              </p:blipFill>
              <p:spPr>
                <a:xfrm>
                  <a:off x="6354942" y="2645476"/>
                  <a:ext cx="595782" cy="595782"/>
                </a:xfrm>
                <a:prstGeom prst="rect">
                  <a:avLst/>
                </a:prstGeom>
                <a:noFill/>
                <a:ln>
                  <a:noFill/>
                </a:ln>
              </p:spPr>
            </p:pic>
          </p:grpSp>
          <p:grpSp>
            <p:nvGrpSpPr>
              <p:cNvPr id="311" name="Shape 311"/>
              <p:cNvGrpSpPr/>
              <p:nvPr/>
            </p:nvGrpSpPr>
            <p:grpSpPr>
              <a:xfrm>
                <a:off x="5625540" y="1204502"/>
                <a:ext cx="1051572" cy="613237"/>
                <a:chOff x="5893653" y="1015007"/>
                <a:chExt cx="1051572" cy="613237"/>
              </a:xfrm>
            </p:grpSpPr>
            <p:pic>
              <p:nvPicPr>
                <p:cNvPr id="312" name="Shape 312"/>
                <p:cNvPicPr preferRelativeResize="0"/>
                <p:nvPr/>
              </p:nvPicPr>
              <p:blipFill rotWithShape="1">
                <a:blip r:embed="rId9">
                  <a:alphaModFix/>
                </a:blip>
                <a:srcRect/>
                <a:stretch/>
              </p:blipFill>
              <p:spPr>
                <a:xfrm>
                  <a:off x="5893653" y="1015007"/>
                  <a:ext cx="595782" cy="595782"/>
                </a:xfrm>
                <a:prstGeom prst="rect">
                  <a:avLst/>
                </a:prstGeom>
                <a:noFill/>
                <a:ln>
                  <a:noFill/>
                </a:ln>
              </p:spPr>
            </p:pic>
            <p:pic>
              <p:nvPicPr>
                <p:cNvPr id="313" name="Shape 313"/>
                <p:cNvPicPr preferRelativeResize="0"/>
                <p:nvPr/>
              </p:nvPicPr>
              <p:blipFill rotWithShape="1">
                <a:blip r:embed="rId9">
                  <a:alphaModFix/>
                </a:blip>
                <a:srcRect/>
                <a:stretch/>
              </p:blipFill>
              <p:spPr>
                <a:xfrm>
                  <a:off x="6349444" y="1032462"/>
                  <a:ext cx="595782" cy="595782"/>
                </a:xfrm>
                <a:prstGeom prst="rect">
                  <a:avLst/>
                </a:prstGeom>
                <a:noFill/>
                <a:ln>
                  <a:noFill/>
                </a:ln>
              </p:spPr>
            </p:pic>
          </p:grpSp>
          <p:grpSp>
            <p:nvGrpSpPr>
              <p:cNvPr id="314" name="Shape 314"/>
              <p:cNvGrpSpPr/>
              <p:nvPr/>
            </p:nvGrpSpPr>
            <p:grpSpPr>
              <a:xfrm>
                <a:off x="1548776" y="2785952"/>
                <a:ext cx="976561" cy="630677"/>
                <a:chOff x="1365332" y="2687173"/>
                <a:chExt cx="976561" cy="630677"/>
              </a:xfrm>
            </p:grpSpPr>
            <p:pic>
              <p:nvPicPr>
                <p:cNvPr id="315" name="Shape 315"/>
                <p:cNvPicPr preferRelativeResize="0"/>
                <p:nvPr/>
              </p:nvPicPr>
              <p:blipFill rotWithShape="1">
                <a:blip r:embed="rId9">
                  <a:alphaModFix/>
                </a:blip>
                <a:srcRect/>
                <a:stretch/>
              </p:blipFill>
              <p:spPr>
                <a:xfrm>
                  <a:off x="1365332" y="2687173"/>
                  <a:ext cx="595782" cy="595782"/>
                </a:xfrm>
                <a:prstGeom prst="rect">
                  <a:avLst/>
                </a:prstGeom>
                <a:noFill/>
                <a:ln>
                  <a:noFill/>
                </a:ln>
              </p:spPr>
            </p:pic>
            <p:pic>
              <p:nvPicPr>
                <p:cNvPr id="316" name="Shape 316"/>
                <p:cNvPicPr preferRelativeResize="0"/>
                <p:nvPr/>
              </p:nvPicPr>
              <p:blipFill rotWithShape="1">
                <a:blip r:embed="rId9">
                  <a:alphaModFix/>
                </a:blip>
                <a:srcRect/>
                <a:stretch/>
              </p:blipFill>
              <p:spPr>
                <a:xfrm>
                  <a:off x="1746111" y="2722068"/>
                  <a:ext cx="595782" cy="595782"/>
                </a:xfrm>
                <a:prstGeom prst="rect">
                  <a:avLst/>
                </a:prstGeom>
                <a:noFill/>
                <a:ln>
                  <a:noFill/>
                </a:ln>
              </p:spPr>
            </p:pic>
          </p:grpSp>
          <p:grpSp>
            <p:nvGrpSpPr>
              <p:cNvPr id="317" name="Shape 317"/>
              <p:cNvGrpSpPr/>
              <p:nvPr/>
            </p:nvGrpSpPr>
            <p:grpSpPr>
              <a:xfrm>
                <a:off x="3397194" y="2820847"/>
                <a:ext cx="968156" cy="618907"/>
                <a:chOff x="3213750" y="2722068"/>
                <a:chExt cx="968156" cy="618907"/>
              </a:xfrm>
            </p:grpSpPr>
            <p:pic>
              <p:nvPicPr>
                <p:cNvPr id="318" name="Shape 318"/>
                <p:cNvPicPr preferRelativeResize="0"/>
                <p:nvPr/>
              </p:nvPicPr>
              <p:blipFill rotWithShape="1">
                <a:blip r:embed="rId9">
                  <a:alphaModFix/>
                </a:blip>
                <a:srcRect/>
                <a:stretch/>
              </p:blipFill>
              <p:spPr>
                <a:xfrm>
                  <a:off x="3213750" y="2745193"/>
                  <a:ext cx="595782" cy="595782"/>
                </a:xfrm>
                <a:prstGeom prst="rect">
                  <a:avLst/>
                </a:prstGeom>
                <a:noFill/>
                <a:ln>
                  <a:noFill/>
                </a:ln>
              </p:spPr>
            </p:pic>
            <p:pic>
              <p:nvPicPr>
                <p:cNvPr id="319" name="Shape 319"/>
                <p:cNvPicPr preferRelativeResize="0"/>
                <p:nvPr/>
              </p:nvPicPr>
              <p:blipFill rotWithShape="1">
                <a:blip r:embed="rId9">
                  <a:alphaModFix/>
                </a:blip>
                <a:srcRect/>
                <a:stretch/>
              </p:blipFill>
              <p:spPr>
                <a:xfrm>
                  <a:off x="3586125" y="2722068"/>
                  <a:ext cx="595782" cy="595782"/>
                </a:xfrm>
                <a:prstGeom prst="rect">
                  <a:avLst/>
                </a:prstGeom>
                <a:noFill/>
                <a:ln>
                  <a:noFill/>
                </a:ln>
              </p:spPr>
            </p:pic>
          </p:grpSp>
        </p:grpSp>
      </p:grpSp>
      <p:sp>
        <p:nvSpPr>
          <p:cNvPr id="320" name="Shape 320"/>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2800" b="0" i="0" u="none" strike="noStrike" cap="none">
                <a:solidFill>
                  <a:srgbClr val="F79646"/>
                </a:solidFill>
                <a:latin typeface="Arial"/>
                <a:ea typeface="Arial"/>
                <a:cs typeface="Arial"/>
                <a:sym typeface="Arial"/>
              </a:rPr>
              <a:t>Agile, Disruptive Companies Use Non-traditional, Modular Approaches to Software Systems</a:t>
            </a:r>
          </a:p>
        </p:txBody>
      </p:sp>
      <p:sp>
        <p:nvSpPr>
          <p:cNvPr id="321" name="Shape 321"/>
          <p:cNvSpPr txBox="1"/>
          <p:nvPr/>
        </p:nvSpPr>
        <p:spPr>
          <a:xfrm>
            <a:off x="1410758" y="3687126"/>
            <a:ext cx="955322"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DB Service</a:t>
            </a:r>
          </a:p>
        </p:txBody>
      </p:sp>
      <p:sp>
        <p:nvSpPr>
          <p:cNvPr id="322" name="Shape 322"/>
          <p:cNvSpPr txBox="1"/>
          <p:nvPr/>
        </p:nvSpPr>
        <p:spPr>
          <a:xfrm>
            <a:off x="3199564" y="3659953"/>
            <a:ext cx="1326004"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Caching Service</a:t>
            </a:r>
          </a:p>
        </p:txBody>
      </p:sp>
      <p:sp>
        <p:nvSpPr>
          <p:cNvPr id="323" name="Shape 323"/>
          <p:cNvSpPr txBox="1"/>
          <p:nvPr/>
        </p:nvSpPr>
        <p:spPr>
          <a:xfrm>
            <a:off x="5409760" y="3696912"/>
            <a:ext cx="152101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Messaging Service</a:t>
            </a:r>
          </a:p>
        </p:txBody>
      </p:sp>
      <p:sp>
        <p:nvSpPr>
          <p:cNvPr id="324" name="Shape 324"/>
          <p:cNvSpPr/>
          <p:nvPr/>
        </p:nvSpPr>
        <p:spPr>
          <a:xfrm>
            <a:off x="692775" y="1257015"/>
            <a:ext cx="7594875" cy="2847523"/>
          </a:xfrm>
          <a:prstGeom prst="roundRect">
            <a:avLst>
              <a:gd name="adj" fmla="val 16667"/>
            </a:avLst>
          </a:prstGeom>
          <a:noFill/>
          <a:ln w="28575" cap="flat" cmpd="sng">
            <a:solidFill>
              <a:srgbClr val="FFFF00"/>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25" name="Shape 325"/>
          <p:cNvSpPr txBox="1"/>
          <p:nvPr/>
        </p:nvSpPr>
        <p:spPr>
          <a:xfrm>
            <a:off x="826920" y="1308321"/>
            <a:ext cx="287140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00"/>
                </a:solidFill>
                <a:latin typeface="Calibri"/>
                <a:ea typeface="Calibri"/>
                <a:cs typeface="Calibri"/>
                <a:sym typeface="Calibri"/>
              </a:rPr>
              <a:t>Microservice based architecture</a:t>
            </a:r>
          </a:p>
        </p:txBody>
      </p:sp>
      <p:cxnSp>
        <p:nvCxnSpPr>
          <p:cNvPr id="326" name="Shape 326"/>
          <p:cNvCxnSpPr/>
          <p:nvPr/>
        </p:nvCxnSpPr>
        <p:spPr>
          <a:xfrm>
            <a:off x="4281603" y="3158402"/>
            <a:ext cx="1159680" cy="0"/>
          </a:xfrm>
          <a:prstGeom prst="straightConnector1">
            <a:avLst/>
          </a:prstGeom>
          <a:noFill/>
          <a:ln w="25400" cap="flat" cmpd="sng">
            <a:solidFill>
              <a:srgbClr val="FFFF00"/>
            </a:solidFill>
            <a:prstDash val="solid"/>
            <a:round/>
            <a:headEnd type="triangle" w="lg" len="lg"/>
            <a:tailEnd type="triangle" w="lg" len="lg"/>
          </a:ln>
        </p:spPr>
      </p:cxnSp>
    </p:spTree>
    <p:extLst>
      <p:ext uri="{BB962C8B-B14F-4D97-AF65-F5344CB8AC3E}">
        <p14:creationId xmlns:p14="http://schemas.microsoft.com/office/powerpoint/2010/main" val="16816765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500"/>
                                        <p:tgtEl>
                                          <p:spTgt spid="28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7"/>
                                        </p:tgtEl>
                                        <p:attrNameLst>
                                          <p:attrName>style.visibility</p:attrName>
                                        </p:attrNameLst>
                                      </p:cBhvr>
                                      <p:to>
                                        <p:strVal val="visible"/>
                                      </p:to>
                                    </p:set>
                                    <p:animEffect transition="in" filter="fade">
                                      <p:cBhvr>
                                        <p:cTn id="15" dur="500"/>
                                        <p:tgtEl>
                                          <p:spTgt spid="26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4"/>
                                        </p:tgtEl>
                                        <p:attrNameLst>
                                          <p:attrName>style.visibility</p:attrName>
                                        </p:attrNameLst>
                                      </p:cBhvr>
                                      <p:to>
                                        <p:strVal val="visible"/>
                                      </p:to>
                                    </p:set>
                                    <p:animEffect transition="in" filter="fade">
                                      <p:cBhvr>
                                        <p:cTn id="19" dur="500"/>
                                        <p:tgtEl>
                                          <p:spTgt spid="294"/>
                                        </p:tgtEl>
                                      </p:cBhvr>
                                    </p:animEffect>
                                  </p:childTnLst>
                                </p:cTn>
                              </p:par>
                              <p:par>
                                <p:cTn id="20" presetID="10" presetClass="entr" presetSubtype="0" fill="hold" nodeType="with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fade">
                                      <p:cBhvr>
                                        <p:cTn id="22" dur="500"/>
                                        <p:tgtEl>
                                          <p:spTgt spid="2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500"/>
                                        <p:tgtEl>
                                          <p:spTgt spid="304"/>
                                        </p:tgtEl>
                                      </p:cBhvr>
                                    </p:animEffec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5"/>
                                        </p:tgtEl>
                                        <p:attrNameLst>
                                          <p:attrName>style.visibility</p:attrName>
                                        </p:attrNameLst>
                                      </p:cBhvr>
                                      <p:to>
                                        <p:strVal val="visible"/>
                                      </p:to>
                                    </p:set>
                                    <p:animEffect transition="in" filter="fade">
                                      <p:cBhvr>
                                        <p:cTn id="35"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2801598" y="1981365"/>
            <a:ext cx="3540804" cy="1180770"/>
          </a:xfrm>
          <a:prstGeom prst="rect">
            <a:avLst/>
          </a:prstGeom>
          <a:noFill/>
          <a:ln>
            <a:noFill/>
          </a:ln>
        </p:spPr>
        <p:txBody>
          <a:bodyPr lIns="0" tIns="0" rIns="0" bIns="0" anchor="t" anchorCtr="0">
            <a:noAutofit/>
          </a:bodyPr>
          <a:lstStyle/>
          <a:p>
            <a:pPr algn="ctr" defTabSz="914400">
              <a:lnSpc>
                <a:spcPct val="90000"/>
              </a:lnSpc>
              <a:buClr>
                <a:srgbClr val="F79646"/>
              </a:buClr>
              <a:buSzPct val="25000"/>
              <a:buFont typeface="Arial"/>
              <a:buNone/>
            </a:pPr>
            <a:r>
              <a:rPr lang="en-US" sz="9600" b="1" kern="0">
                <a:solidFill>
                  <a:srgbClr val="F79646"/>
                </a:solidFill>
                <a:latin typeface="Arial"/>
                <a:ea typeface="Arial"/>
                <a:cs typeface="Arial"/>
                <a:sym typeface="Arial"/>
              </a:rPr>
              <a:t>WHY</a:t>
            </a:r>
          </a:p>
        </p:txBody>
      </p:sp>
    </p:spTree>
    <p:extLst>
      <p:ext uri="{BB962C8B-B14F-4D97-AF65-F5344CB8AC3E}">
        <p14:creationId xmlns:p14="http://schemas.microsoft.com/office/powerpoint/2010/main" val="37914896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30</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rgbClr val="7F7F7F"/>
                </a:solidFill>
              </a:rPr>
              <a:t>Twelve Factor Apps (http://12factor.net/)</a:t>
            </a:r>
          </a:p>
          <a:p>
            <a:pPr marL="654050" indent="-514350">
              <a:lnSpc>
                <a:spcPct val="115000"/>
              </a:lnSpc>
              <a:buSzPct val="77777"/>
              <a:buFont typeface="Arial"/>
              <a:buChar char="•"/>
            </a:pPr>
            <a:r>
              <a:rPr lang="en-US" sz="2800" dirty="0" smtClean="0">
                <a:solidFill>
                  <a:srgbClr val="7F7F7F"/>
                </a:solidFill>
              </a:rPr>
              <a:t>Continuously </a:t>
            </a:r>
            <a:r>
              <a:rPr lang="en-US" sz="2800" dirty="0">
                <a:solidFill>
                  <a:srgbClr val="7F7F7F"/>
                </a:solidFill>
              </a:rPr>
              <a:t>Delivered</a:t>
            </a:r>
          </a:p>
          <a:p>
            <a:pPr marL="654050" indent="-514350">
              <a:lnSpc>
                <a:spcPct val="115000"/>
              </a:lnSpc>
              <a:buSzPct val="77777"/>
              <a:buFont typeface="Arial"/>
              <a:buChar char="•"/>
            </a:pPr>
            <a:r>
              <a:rPr lang="en-US" sz="2800" dirty="0" smtClean="0">
                <a:solidFill>
                  <a:srgbClr val="7F7F7F"/>
                </a:solidFill>
              </a:rPr>
              <a:t>Microservices</a:t>
            </a:r>
          </a:p>
          <a:p>
            <a:pPr marL="654050" indent="-514350">
              <a:lnSpc>
                <a:spcPct val="115000"/>
              </a:lnSpc>
              <a:buSzPct val="77777"/>
              <a:buFont typeface="Arial"/>
              <a:buChar char="•"/>
            </a:pPr>
            <a:r>
              <a:rPr lang="en-US" sz="2800" b="1" dirty="0" smtClean="0">
                <a:solidFill>
                  <a:srgbClr val="FFFFFF"/>
                </a:solidFill>
              </a:rPr>
              <a:t>DevOps</a:t>
            </a:r>
            <a:endParaRPr lang="en-US" sz="2800" b="1" dirty="0">
              <a:solidFill>
                <a:srgbClr val="FFFFF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3465016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31</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10777"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1" name="TextBox 40"/>
          <p:cNvSpPr txBox="1"/>
          <p:nvPr/>
        </p:nvSpPr>
        <p:spPr>
          <a:xfrm>
            <a:off x="5495502" y="1896850"/>
            <a:ext cx="1698489" cy="369332"/>
          </a:xfrm>
          <a:prstGeom prst="rect">
            <a:avLst/>
          </a:prstGeom>
          <a:noFill/>
        </p:spPr>
        <p:txBody>
          <a:bodyPr wrap="none" rtlCol="0">
            <a:spAutoFit/>
          </a:bodyPr>
          <a:lstStyle/>
          <a:p>
            <a:r>
              <a:rPr lang="en-US" dirty="0" smtClean="0">
                <a:solidFill>
                  <a:srgbClr val="FFFFFF"/>
                </a:solidFill>
              </a:rPr>
              <a:t>CD - Automate</a:t>
            </a:r>
            <a:endParaRPr lang="en-US"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10" name="Rectangle 9"/>
          <p:cNvSpPr/>
          <p:nvPr/>
        </p:nvSpPr>
        <p:spPr>
          <a:xfrm>
            <a:off x="3544649" y="3218325"/>
            <a:ext cx="5555557" cy="1583978"/>
          </a:xfrm>
          <a:prstGeom prst="rect">
            <a:avLst/>
          </a:prstGeom>
          <a:solidFill>
            <a:srgbClr val="162128">
              <a:alpha val="89000"/>
            </a:srgbClr>
          </a:solid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544648" y="3774862"/>
            <a:ext cx="5599351" cy="369332"/>
          </a:xfrm>
          <a:prstGeom prst="rect">
            <a:avLst/>
          </a:prstGeom>
          <a:noFill/>
        </p:spPr>
        <p:txBody>
          <a:bodyPr wrap="square" rtlCol="0">
            <a:spAutoFit/>
          </a:bodyPr>
          <a:lstStyle/>
          <a:p>
            <a:pPr algn="ctr"/>
            <a:r>
              <a:rPr lang="en-US" dirty="0" smtClean="0">
                <a:solidFill>
                  <a:srgbClr val="FFFFFF"/>
                </a:solidFill>
              </a:rPr>
              <a:t>Automated Platform</a:t>
            </a:r>
          </a:p>
        </p:txBody>
      </p:sp>
      <p:cxnSp>
        <p:nvCxnSpPr>
          <p:cNvPr id="23" name="Straight Arrow Connector 22"/>
          <p:cNvCxnSpPr/>
          <p:nvPr/>
        </p:nvCxnSpPr>
        <p:spPr>
          <a:xfrm>
            <a:off x="999982" y="1370087"/>
            <a:ext cx="7192796" cy="51387"/>
          </a:xfrm>
          <a:prstGeom prst="straightConnector1">
            <a:avLst/>
          </a:prstGeom>
          <a:ln>
            <a:solidFill>
              <a:srgbClr val="FFFFFF"/>
            </a:solidFill>
            <a:headEnd type="oval"/>
            <a:tailEnd type="oval"/>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4118689" y="1204241"/>
            <a:ext cx="1018503" cy="369332"/>
          </a:xfrm>
          <a:prstGeom prst="rect">
            <a:avLst/>
          </a:prstGeom>
          <a:solidFill>
            <a:srgbClr val="162128"/>
          </a:solidFill>
        </p:spPr>
        <p:txBody>
          <a:bodyPr wrap="none" rtlCol="0">
            <a:spAutoFit/>
          </a:bodyPr>
          <a:lstStyle/>
          <a:p>
            <a:r>
              <a:rPr lang="en-US" dirty="0" smtClean="0">
                <a:solidFill>
                  <a:srgbClr val="FFFFFF"/>
                </a:solidFill>
              </a:rPr>
              <a:t>DevOps</a:t>
            </a:r>
            <a:endParaRPr lang="en-US" dirty="0">
              <a:solidFill>
                <a:srgbClr val="FFFFFF"/>
              </a:solidFill>
            </a:endParaRPr>
          </a:p>
        </p:txBody>
      </p:sp>
    </p:spTree>
    <p:extLst>
      <p:ext uri="{BB962C8B-B14F-4D97-AF65-F5344CB8AC3E}">
        <p14:creationId xmlns:p14="http://schemas.microsoft.com/office/powerpoint/2010/main" val="236562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32</a:t>
            </a:fld>
            <a:endParaRPr lang="en-US" sz="900">
              <a:solidFill>
                <a:srgbClr val="A5A5A5"/>
              </a:solidFill>
            </a:endParaRPr>
          </a:p>
        </p:txBody>
      </p:sp>
      <p:pic>
        <p:nvPicPr>
          <p:cNvPr id="4" name="Picture 3"/>
          <p:cNvPicPr>
            <a:picLocks noChangeAspect="1"/>
          </p:cNvPicPr>
          <p:nvPr/>
        </p:nvPicPr>
        <p:blipFill>
          <a:blip r:embed="rId2">
            <a:biLevel thresh="25000"/>
          </a:blip>
          <a:stretch>
            <a:fillRect/>
          </a:stretch>
        </p:blipFill>
        <p:spPr>
          <a:xfrm>
            <a:off x="0" y="1185537"/>
            <a:ext cx="9144000" cy="2772427"/>
          </a:xfrm>
          <a:prstGeom prst="rect">
            <a:avLst/>
          </a:prstGeom>
        </p:spPr>
      </p:pic>
    </p:spTree>
    <p:extLst>
      <p:ext uri="{BB962C8B-B14F-4D97-AF65-F5344CB8AC3E}">
        <p14:creationId xmlns:p14="http://schemas.microsoft.com/office/powerpoint/2010/main" val="471313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33</a:t>
            </a:fld>
            <a:endParaRPr lang="en-US" sz="900">
              <a:solidFill>
                <a:srgbClr val="A5A5A5"/>
              </a:solidFill>
            </a:endParaRPr>
          </a:p>
        </p:txBody>
      </p:sp>
      <p:sp>
        <p:nvSpPr>
          <p:cNvPr id="4" name="Shape 275"/>
          <p:cNvSpPr txBox="1">
            <a:spLocks/>
          </p:cNvSpPr>
          <p:nvPr/>
        </p:nvSpPr>
        <p:spPr>
          <a:xfrm>
            <a:off x="366712" y="11536"/>
            <a:ext cx="8410499" cy="4605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smtClean="0">
                <a:solidFill>
                  <a:srgbClr val="F79646"/>
                </a:solidFill>
              </a:rPr>
              <a:t>Traditional</a:t>
            </a:r>
            <a:r>
              <a:rPr lang="en-US" sz="3200" kern="1200" dirty="0" smtClean="0">
                <a:solidFill>
                  <a:srgbClr val="F79646"/>
                </a:solidFill>
              </a:rPr>
              <a:t> Org Structures</a:t>
            </a:r>
            <a:endParaRPr lang="en" sz="3200" kern="1200" dirty="0">
              <a:solidFill>
                <a:srgbClr val="F79646"/>
              </a:solidFill>
            </a:endParaRPr>
          </a:p>
        </p:txBody>
      </p:sp>
      <p:sp>
        <p:nvSpPr>
          <p:cNvPr id="5" name="Rounded Rectangle 4"/>
          <p:cNvSpPr/>
          <p:nvPr/>
        </p:nvSpPr>
        <p:spPr>
          <a:xfrm>
            <a:off x="679071" y="109475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Arch</a:t>
            </a:r>
            <a:endParaRPr lang="en-US" dirty="0"/>
          </a:p>
        </p:txBody>
      </p:sp>
      <p:sp>
        <p:nvSpPr>
          <p:cNvPr id="6" name="Rounded Rectangle 5"/>
          <p:cNvSpPr/>
          <p:nvPr/>
        </p:nvSpPr>
        <p:spPr>
          <a:xfrm>
            <a:off x="679071" y="3452241"/>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Deploy</a:t>
            </a:r>
            <a:endParaRPr lang="en-US" dirty="0"/>
          </a:p>
        </p:txBody>
      </p:sp>
      <p:sp>
        <p:nvSpPr>
          <p:cNvPr id="7" name="Rounded Rectangle 6"/>
          <p:cNvSpPr/>
          <p:nvPr/>
        </p:nvSpPr>
        <p:spPr>
          <a:xfrm>
            <a:off x="679071" y="404161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Infrastructure</a:t>
            </a:r>
            <a:endParaRPr lang="en-US" dirty="0"/>
          </a:p>
        </p:txBody>
      </p:sp>
      <p:sp>
        <p:nvSpPr>
          <p:cNvPr id="8" name="Rounded Rectangle 7"/>
          <p:cNvSpPr/>
          <p:nvPr/>
        </p:nvSpPr>
        <p:spPr>
          <a:xfrm>
            <a:off x="679071" y="1684125"/>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UI/Mobile</a:t>
            </a:r>
            <a:endParaRPr lang="en-US" dirty="0"/>
          </a:p>
        </p:txBody>
      </p:sp>
      <p:sp>
        <p:nvSpPr>
          <p:cNvPr id="9" name="Rounded Rectangle 8"/>
          <p:cNvSpPr/>
          <p:nvPr/>
        </p:nvSpPr>
        <p:spPr>
          <a:xfrm>
            <a:off x="679071" y="2273497"/>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Services</a:t>
            </a:r>
            <a:endParaRPr lang="en-US" dirty="0"/>
          </a:p>
        </p:txBody>
      </p:sp>
      <p:sp>
        <p:nvSpPr>
          <p:cNvPr id="10" name="Rounded Rectangle 9"/>
          <p:cNvSpPr/>
          <p:nvPr/>
        </p:nvSpPr>
        <p:spPr>
          <a:xfrm>
            <a:off x="679071" y="2862869"/>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DBA</a:t>
            </a:r>
            <a:endParaRPr lang="en-US" dirty="0"/>
          </a:p>
        </p:txBody>
      </p:sp>
      <p:sp>
        <p:nvSpPr>
          <p:cNvPr id="11" name="Rounded Rectangle 10"/>
          <p:cNvSpPr/>
          <p:nvPr/>
        </p:nvSpPr>
        <p:spPr>
          <a:xfrm>
            <a:off x="679071" y="4630984"/>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OPS</a:t>
            </a:r>
            <a:endParaRPr lang="en-US" dirty="0"/>
          </a:p>
        </p:txBody>
      </p:sp>
      <p:pic>
        <p:nvPicPr>
          <p:cNvPr id="12" name="Picture 11"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2832067" y="532778"/>
            <a:ext cx="451533" cy="496287"/>
          </a:xfrm>
          <a:prstGeom prst="rect">
            <a:avLst/>
          </a:prstGeom>
        </p:spPr>
      </p:pic>
      <p:pic>
        <p:nvPicPr>
          <p:cNvPr id="13" name="Picture 12"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4528677" y="532778"/>
            <a:ext cx="451533" cy="496287"/>
          </a:xfrm>
          <a:prstGeom prst="rect">
            <a:avLst/>
          </a:prstGeom>
        </p:spPr>
      </p:pic>
      <p:pic>
        <p:nvPicPr>
          <p:cNvPr id="14" name="Picture 13"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6225286" y="532778"/>
            <a:ext cx="451533" cy="496287"/>
          </a:xfrm>
          <a:prstGeom prst="rect">
            <a:avLst/>
          </a:prstGeom>
        </p:spPr>
      </p:pic>
      <p:sp>
        <p:nvSpPr>
          <p:cNvPr id="17" name="TextBox 16"/>
          <p:cNvSpPr txBox="1"/>
          <p:nvPr/>
        </p:nvSpPr>
        <p:spPr>
          <a:xfrm>
            <a:off x="3153230" y="575944"/>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8" name="TextBox 17"/>
          <p:cNvSpPr txBox="1"/>
          <p:nvPr/>
        </p:nvSpPr>
        <p:spPr>
          <a:xfrm>
            <a:off x="4845749" y="572340"/>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9" name="TextBox 18"/>
          <p:cNvSpPr txBox="1"/>
          <p:nvPr/>
        </p:nvSpPr>
        <p:spPr>
          <a:xfrm>
            <a:off x="6568346" y="574455"/>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pic>
        <p:nvPicPr>
          <p:cNvPr id="22" name="Picture 21"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1123858"/>
            <a:ext cx="343060" cy="343275"/>
          </a:xfrm>
          <a:prstGeom prst="rect">
            <a:avLst/>
          </a:prstGeom>
        </p:spPr>
      </p:pic>
      <p:grpSp>
        <p:nvGrpSpPr>
          <p:cNvPr id="50" name="Group 49"/>
          <p:cNvGrpSpPr/>
          <p:nvPr/>
        </p:nvGrpSpPr>
        <p:grpSpPr>
          <a:xfrm>
            <a:off x="4654238" y="1233981"/>
            <a:ext cx="129693" cy="235684"/>
            <a:chOff x="7976205" y="532778"/>
            <a:chExt cx="129693" cy="235684"/>
          </a:xfrm>
        </p:grpSpPr>
        <p:sp>
          <p:nvSpPr>
            <p:cNvPr id="23" name="Oval 2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903302" y="1187661"/>
            <a:ext cx="260196" cy="235684"/>
            <a:chOff x="8128605" y="685178"/>
            <a:chExt cx="260196" cy="235684"/>
          </a:xfrm>
        </p:grpSpPr>
        <p:sp>
          <p:nvSpPr>
            <p:cNvPr id="26" name="Oval 2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308150" y="1193475"/>
            <a:ext cx="260196" cy="235684"/>
            <a:chOff x="8128605" y="685178"/>
            <a:chExt cx="260196" cy="235684"/>
          </a:xfrm>
        </p:grpSpPr>
        <p:sp>
          <p:nvSpPr>
            <p:cNvPr id="35" name="Oval 34"/>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911987" y="2968650"/>
            <a:ext cx="260196" cy="235684"/>
            <a:chOff x="8128605" y="685178"/>
            <a:chExt cx="260196" cy="235684"/>
          </a:xfrm>
        </p:grpSpPr>
        <p:sp>
          <p:nvSpPr>
            <p:cNvPr id="39" name="Oval 38"/>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2911987" y="1780825"/>
            <a:ext cx="260196" cy="235684"/>
            <a:chOff x="8128605" y="685178"/>
            <a:chExt cx="260196" cy="235684"/>
          </a:xfrm>
        </p:grpSpPr>
        <p:sp>
          <p:nvSpPr>
            <p:cNvPr id="43" name="Oval 42"/>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4654408" y="1771595"/>
            <a:ext cx="260196" cy="235684"/>
            <a:chOff x="8128605" y="685178"/>
            <a:chExt cx="260196" cy="235684"/>
          </a:xfrm>
        </p:grpSpPr>
        <p:sp>
          <p:nvSpPr>
            <p:cNvPr id="47" name="Oval 46"/>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700312" y="2371002"/>
            <a:ext cx="260196" cy="235684"/>
            <a:chOff x="8128605" y="685178"/>
            <a:chExt cx="260196" cy="235684"/>
          </a:xfrm>
        </p:grpSpPr>
        <p:sp>
          <p:nvSpPr>
            <p:cNvPr id="52" name="Oval 51"/>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3041680" y="2344600"/>
            <a:ext cx="260196" cy="235684"/>
            <a:chOff x="8128605" y="685178"/>
            <a:chExt cx="260196" cy="235684"/>
          </a:xfrm>
        </p:grpSpPr>
        <p:sp>
          <p:nvSpPr>
            <p:cNvPr id="56" name="Oval 5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4680832" y="2361772"/>
            <a:ext cx="260196" cy="235684"/>
            <a:chOff x="8128605" y="685178"/>
            <a:chExt cx="260196" cy="235684"/>
          </a:xfrm>
        </p:grpSpPr>
        <p:sp>
          <p:nvSpPr>
            <p:cNvPr id="60" name="Oval 59"/>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399590" y="2371002"/>
            <a:ext cx="260196" cy="235684"/>
            <a:chOff x="8128605" y="685178"/>
            <a:chExt cx="260196" cy="235684"/>
          </a:xfrm>
        </p:grpSpPr>
        <p:sp>
          <p:nvSpPr>
            <p:cNvPr id="64" name="Oval 63"/>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6215152" y="2357415"/>
            <a:ext cx="129693" cy="235684"/>
            <a:chOff x="7976205" y="532778"/>
            <a:chExt cx="129693" cy="235684"/>
          </a:xfrm>
        </p:grpSpPr>
        <p:sp>
          <p:nvSpPr>
            <p:cNvPr id="68" name="Oval 67"/>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6361337" y="1771595"/>
            <a:ext cx="129693" cy="235684"/>
            <a:chOff x="7976205" y="532778"/>
            <a:chExt cx="129693" cy="235684"/>
          </a:xfrm>
        </p:grpSpPr>
        <p:sp>
          <p:nvSpPr>
            <p:cNvPr id="71" name="Oval 70"/>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4741347" y="2968650"/>
            <a:ext cx="129693" cy="235684"/>
            <a:chOff x="7976205" y="532778"/>
            <a:chExt cx="129693" cy="235684"/>
          </a:xfrm>
        </p:grpSpPr>
        <p:sp>
          <p:nvSpPr>
            <p:cNvPr id="74" name="Oval 73"/>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976833" y="4136979"/>
            <a:ext cx="129693" cy="235684"/>
            <a:chOff x="7976205" y="532778"/>
            <a:chExt cx="129693" cy="235684"/>
          </a:xfrm>
        </p:grpSpPr>
        <p:sp>
          <p:nvSpPr>
            <p:cNvPr id="77" name="Oval 76"/>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4719895" y="4743620"/>
            <a:ext cx="129693" cy="235684"/>
            <a:chOff x="7976205" y="532778"/>
            <a:chExt cx="129693" cy="235684"/>
          </a:xfrm>
        </p:grpSpPr>
        <p:sp>
          <p:nvSpPr>
            <p:cNvPr id="80" name="Oval 79"/>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349365" y="4110577"/>
            <a:ext cx="129693" cy="235684"/>
            <a:chOff x="7976205" y="532778"/>
            <a:chExt cx="129693" cy="235684"/>
          </a:xfrm>
        </p:grpSpPr>
        <p:sp>
          <p:nvSpPr>
            <p:cNvPr id="83" name="Oval 8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980210" y="1754423"/>
            <a:ext cx="129693" cy="235684"/>
            <a:chOff x="7976205" y="532778"/>
            <a:chExt cx="129693" cy="235684"/>
          </a:xfrm>
        </p:grpSpPr>
        <p:sp>
          <p:nvSpPr>
            <p:cNvPr id="86" name="Oval 85"/>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Oval 87"/>
          <p:cNvSpPr/>
          <p:nvPr/>
        </p:nvSpPr>
        <p:spPr>
          <a:xfrm>
            <a:off x="6381374" y="3053811"/>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22812" y="36290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388845" y="364402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04482" y="3636549"/>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752696" y="419687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6399296" y="4805005"/>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985049" y="479753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7060" y="1727029"/>
            <a:ext cx="343060" cy="343275"/>
          </a:xfrm>
          <a:prstGeom prst="rect">
            <a:avLst/>
          </a:prstGeom>
        </p:spPr>
      </p:pic>
      <p:pic>
        <p:nvPicPr>
          <p:cNvPr id="96" name="Picture 95"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2298746"/>
            <a:ext cx="343060" cy="343275"/>
          </a:xfrm>
          <a:prstGeom prst="rect">
            <a:avLst/>
          </a:prstGeom>
        </p:spPr>
      </p:pic>
      <p:pic>
        <p:nvPicPr>
          <p:cNvPr id="97" name="Picture 96"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2905624"/>
            <a:ext cx="343060" cy="343275"/>
          </a:xfrm>
          <a:prstGeom prst="rect">
            <a:avLst/>
          </a:prstGeom>
        </p:spPr>
      </p:pic>
      <p:pic>
        <p:nvPicPr>
          <p:cNvPr id="98" name="Picture 97"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3472382"/>
            <a:ext cx="343060" cy="343275"/>
          </a:xfrm>
          <a:prstGeom prst="rect">
            <a:avLst/>
          </a:prstGeom>
        </p:spPr>
      </p:pic>
      <p:pic>
        <p:nvPicPr>
          <p:cNvPr id="99" name="Picture 98"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72695" y="4056781"/>
            <a:ext cx="343060" cy="343275"/>
          </a:xfrm>
          <a:prstGeom prst="rect">
            <a:avLst/>
          </a:prstGeom>
        </p:spPr>
      </p:pic>
      <p:pic>
        <p:nvPicPr>
          <p:cNvPr id="100" name="Picture 99"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302295" y="4663422"/>
            <a:ext cx="343060" cy="343275"/>
          </a:xfrm>
          <a:prstGeom prst="rect">
            <a:avLst/>
          </a:prstGeom>
        </p:spPr>
      </p:pic>
    </p:spTree>
    <p:extLst>
      <p:ext uri="{BB962C8B-B14F-4D97-AF65-F5344CB8AC3E}">
        <p14:creationId xmlns:p14="http://schemas.microsoft.com/office/powerpoint/2010/main" val="4175010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dissolve">
                                      <p:cBhvr>
                                        <p:cTn id="45" dur="500"/>
                                        <p:tgtEl>
                                          <p:spTgt spid="95"/>
                                        </p:tgtEl>
                                      </p:cBhvr>
                                    </p:animEffect>
                                  </p:childTnLst>
                                </p:cTn>
                              </p:par>
                              <p:par>
                                <p:cTn id="46" presetID="9" presetClass="entr" presetSubtype="0"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dissolve">
                                      <p:cBhvr>
                                        <p:cTn id="48" dur="500"/>
                                        <p:tgtEl>
                                          <p:spTgt spid="96"/>
                                        </p:tgtEl>
                                      </p:cBhvr>
                                    </p:animEffect>
                                  </p:childTnLst>
                                </p:cTn>
                              </p:par>
                              <p:par>
                                <p:cTn id="49" presetID="9"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dissolve">
                                      <p:cBhvr>
                                        <p:cTn id="51" dur="500"/>
                                        <p:tgtEl>
                                          <p:spTgt spid="97"/>
                                        </p:tgtEl>
                                      </p:cBhvr>
                                    </p:animEffect>
                                  </p:childTnLst>
                                </p:cTn>
                              </p:par>
                              <p:par>
                                <p:cTn id="52" presetID="9" presetClass="entr" presetSubtype="0" fill="hold"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dissolve">
                                      <p:cBhvr>
                                        <p:cTn id="54" dur="500"/>
                                        <p:tgtEl>
                                          <p:spTgt spid="98"/>
                                        </p:tgtEl>
                                      </p:cBhvr>
                                    </p:animEffect>
                                  </p:childTnLst>
                                </p:cTn>
                              </p:par>
                              <p:par>
                                <p:cTn id="55" presetID="9"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dissolve">
                                      <p:cBhvr>
                                        <p:cTn id="57" dur="500"/>
                                        <p:tgtEl>
                                          <p:spTgt spid="99"/>
                                        </p:tgtEl>
                                      </p:cBhvr>
                                    </p:animEffect>
                                  </p:childTnLst>
                                </p:cTn>
                              </p:par>
                              <p:par>
                                <p:cTn id="58" presetID="9" presetClass="entr" presetSubtype="0" fill="hold" nodeType="with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dissolve">
                                      <p:cBhvr>
                                        <p:cTn id="60" dur="500"/>
                                        <p:tgtEl>
                                          <p:spTgt spid="10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ssolv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dissolve">
                                      <p:cBhvr>
                                        <p:cTn id="73" dur="500"/>
                                        <p:tgtEl>
                                          <p:spTgt spid="1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dissolve">
                                      <p:cBhvr>
                                        <p:cTn id="76" dur="500"/>
                                        <p:tgtEl>
                                          <p:spTgt spid="18"/>
                                        </p:tgtEl>
                                      </p:cBhvr>
                                    </p:animEffect>
                                  </p:childTnLst>
                                </p:cTn>
                              </p:par>
                              <p:par>
                                <p:cTn id="77" presetID="9" presetClass="entr" presetSubtype="0"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dissolve">
                                      <p:cBhvr>
                                        <p:cTn id="79" dur="500"/>
                                        <p:tgtEl>
                                          <p:spTgt spid="14"/>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dissolv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dissolv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dissolve">
                                      <p:cBhvr>
                                        <p:cTn id="92" dur="500"/>
                                        <p:tgtEl>
                                          <p:spTgt spid="42"/>
                                        </p:tgtEl>
                                      </p:cBhvr>
                                    </p:animEffect>
                                  </p:childTnLst>
                                </p:cTn>
                              </p:par>
                              <p:par>
                                <p:cTn id="93" presetID="9"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dissolve">
                                      <p:cBhvr>
                                        <p:cTn id="95" dur="500"/>
                                        <p:tgtEl>
                                          <p:spTgt spid="51"/>
                                        </p:tgtEl>
                                      </p:cBhvr>
                                    </p:animEffect>
                                  </p:childTnLst>
                                </p:cTn>
                              </p:par>
                              <p:par>
                                <p:cTn id="96" presetID="9" presetClass="entr" presetSubtype="0" fill="hold"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dissolve">
                                      <p:cBhvr>
                                        <p:cTn id="98" dur="500"/>
                                        <p:tgtEl>
                                          <p:spTgt spid="55"/>
                                        </p:tgtEl>
                                      </p:cBhvr>
                                    </p:animEffect>
                                  </p:childTnLst>
                                </p:cTn>
                              </p:par>
                              <p:par>
                                <p:cTn id="99" presetID="9"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dissolve">
                                      <p:cBhvr>
                                        <p:cTn id="101" dur="500"/>
                                        <p:tgtEl>
                                          <p:spTgt spid="3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dissolve">
                                      <p:cBhvr>
                                        <p:cTn id="104" dur="500"/>
                                        <p:tgtEl>
                                          <p:spTgt spid="91"/>
                                        </p:tgtEl>
                                      </p:cBhvr>
                                    </p:animEffect>
                                  </p:childTnLst>
                                </p:cTn>
                              </p:par>
                              <p:par>
                                <p:cTn id="105" presetID="9" presetClass="entr" presetSubtype="0"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dissolve">
                                      <p:cBhvr>
                                        <p:cTn id="107" dur="500"/>
                                        <p:tgtEl>
                                          <p:spTgt spid="7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dissolve">
                                      <p:cBhvr>
                                        <p:cTn id="110" dur="500"/>
                                        <p:tgtEl>
                                          <p:spTgt spid="94"/>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nodeType="with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dissolve">
                                      <p:cBhvr>
                                        <p:cTn id="121" dur="500"/>
                                        <p:tgtEl>
                                          <p:spTgt spid="85"/>
                                        </p:tgtEl>
                                      </p:cBhvr>
                                    </p:animEffect>
                                  </p:childTnLst>
                                </p:cTn>
                              </p:par>
                              <p:par>
                                <p:cTn id="122" presetID="9" presetClass="entr" presetSubtype="0" fill="hold"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dissolve">
                                      <p:cBhvr>
                                        <p:cTn id="124" dur="500"/>
                                        <p:tgtEl>
                                          <p:spTgt spid="59"/>
                                        </p:tgtEl>
                                      </p:cBhvr>
                                    </p:animEffect>
                                  </p:childTnLst>
                                </p:cTn>
                              </p:par>
                              <p:par>
                                <p:cTn id="125" presetID="9" presetClass="entr" presetSubtype="0" fill="hold" nodeType="with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dissolve">
                                      <p:cBhvr>
                                        <p:cTn id="127" dur="500"/>
                                        <p:tgtEl>
                                          <p:spTgt spid="7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dissolve">
                                      <p:cBhvr>
                                        <p:cTn id="130" dur="500"/>
                                        <p:tgtEl>
                                          <p:spTgt spid="8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2"/>
                                        </p:tgtEl>
                                        <p:attrNameLst>
                                          <p:attrName>style.visibility</p:attrName>
                                        </p:attrNameLst>
                                      </p:cBhvr>
                                      <p:to>
                                        <p:strVal val="visible"/>
                                      </p:to>
                                    </p:set>
                                    <p:animEffect transition="in" filter="dissolve">
                                      <p:cBhvr>
                                        <p:cTn id="133" dur="500"/>
                                        <p:tgtEl>
                                          <p:spTgt spid="92"/>
                                        </p:tgtEl>
                                      </p:cBhvr>
                                    </p:animEffect>
                                  </p:childTnLst>
                                </p:cTn>
                              </p:par>
                              <p:par>
                                <p:cTn id="134" presetID="9" presetClass="entr" presetSubtype="0" fill="hold" nodeType="withEffect">
                                  <p:stCondLst>
                                    <p:cond delay="0"/>
                                  </p:stCondLst>
                                  <p:childTnLst>
                                    <p:set>
                                      <p:cBhvr>
                                        <p:cTn id="135" dur="1" fill="hold">
                                          <p:stCondLst>
                                            <p:cond delay="0"/>
                                          </p:stCondLst>
                                        </p:cTn>
                                        <p:tgtEl>
                                          <p:spTgt spid="79"/>
                                        </p:tgtEl>
                                        <p:attrNameLst>
                                          <p:attrName>style.visibility</p:attrName>
                                        </p:attrNameLst>
                                      </p:cBhvr>
                                      <p:to>
                                        <p:strVal val="visible"/>
                                      </p:to>
                                    </p:set>
                                    <p:animEffect transition="in" filter="dissolve">
                                      <p:cBhvr>
                                        <p:cTn id="136" dur="500"/>
                                        <p:tgtEl>
                                          <p:spTgt spid="79"/>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dissolve">
                                      <p:cBhvr>
                                        <p:cTn id="141" dur="500"/>
                                        <p:tgtEl>
                                          <p:spTgt spid="34"/>
                                        </p:tgtEl>
                                      </p:cBhvr>
                                    </p:animEffect>
                                  </p:childTnLst>
                                </p:cTn>
                              </p:par>
                              <p:par>
                                <p:cTn id="142" presetID="9" presetClass="entr" presetSubtype="0" fill="hold" nodeType="with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dissolve">
                                      <p:cBhvr>
                                        <p:cTn id="144" dur="500"/>
                                        <p:tgtEl>
                                          <p:spTgt spid="70"/>
                                        </p:tgtEl>
                                      </p:cBhvr>
                                    </p:animEffect>
                                  </p:childTnLst>
                                </p:cTn>
                              </p:par>
                              <p:par>
                                <p:cTn id="145" presetID="9" presetClass="entr" presetSubtype="0" fill="hold"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dissolve">
                                      <p:cBhvr>
                                        <p:cTn id="147" dur="500"/>
                                        <p:tgtEl>
                                          <p:spTgt spid="67"/>
                                        </p:tgtEl>
                                      </p:cBhvr>
                                    </p:animEffect>
                                  </p:childTnLst>
                                </p:cTn>
                              </p:par>
                              <p:par>
                                <p:cTn id="148" presetID="9" presetClass="entr" presetSubtype="0" fill="hold" nodeType="withEffect">
                                  <p:stCondLst>
                                    <p:cond delay="0"/>
                                  </p:stCondLst>
                                  <p:childTnLst>
                                    <p:set>
                                      <p:cBhvr>
                                        <p:cTn id="149" dur="1" fill="hold">
                                          <p:stCondLst>
                                            <p:cond delay="0"/>
                                          </p:stCondLst>
                                        </p:cTn>
                                        <p:tgtEl>
                                          <p:spTgt spid="63"/>
                                        </p:tgtEl>
                                        <p:attrNameLst>
                                          <p:attrName>style.visibility</p:attrName>
                                        </p:attrNameLst>
                                      </p:cBhvr>
                                      <p:to>
                                        <p:strVal val="visible"/>
                                      </p:to>
                                    </p:set>
                                    <p:animEffect transition="in" filter="dissolve">
                                      <p:cBhvr>
                                        <p:cTn id="150" dur="500"/>
                                        <p:tgtEl>
                                          <p:spTgt spid="6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88"/>
                                        </p:tgtEl>
                                        <p:attrNameLst>
                                          <p:attrName>style.visibility</p:attrName>
                                        </p:attrNameLst>
                                      </p:cBhvr>
                                      <p:to>
                                        <p:strVal val="visible"/>
                                      </p:to>
                                    </p:set>
                                    <p:animEffect transition="in" filter="dissolve">
                                      <p:cBhvr>
                                        <p:cTn id="153" dur="500"/>
                                        <p:tgtEl>
                                          <p:spTgt spid="88"/>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90"/>
                                        </p:tgtEl>
                                        <p:attrNameLst>
                                          <p:attrName>style.visibility</p:attrName>
                                        </p:attrNameLst>
                                      </p:cBhvr>
                                      <p:to>
                                        <p:strVal val="visible"/>
                                      </p:to>
                                    </p:set>
                                    <p:animEffect transition="in" filter="dissolve">
                                      <p:cBhvr>
                                        <p:cTn id="156" dur="500"/>
                                        <p:tgtEl>
                                          <p:spTgt spid="90"/>
                                        </p:tgtEl>
                                      </p:cBhvr>
                                    </p:animEffect>
                                  </p:childTnLst>
                                </p:cTn>
                              </p:par>
                              <p:par>
                                <p:cTn id="157" presetID="9" presetClass="entr" presetSubtype="0" fill="hold" nodeType="withEffect">
                                  <p:stCondLst>
                                    <p:cond delay="0"/>
                                  </p:stCondLst>
                                  <p:childTnLst>
                                    <p:set>
                                      <p:cBhvr>
                                        <p:cTn id="158" dur="1" fill="hold">
                                          <p:stCondLst>
                                            <p:cond delay="0"/>
                                          </p:stCondLst>
                                        </p:cTn>
                                        <p:tgtEl>
                                          <p:spTgt spid="82"/>
                                        </p:tgtEl>
                                        <p:attrNameLst>
                                          <p:attrName>style.visibility</p:attrName>
                                        </p:attrNameLst>
                                      </p:cBhvr>
                                      <p:to>
                                        <p:strVal val="visible"/>
                                      </p:to>
                                    </p:set>
                                    <p:animEffect transition="in" filter="dissolve">
                                      <p:cBhvr>
                                        <p:cTn id="159" dur="500"/>
                                        <p:tgtEl>
                                          <p:spTgt spid="82"/>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93"/>
                                        </p:tgtEl>
                                        <p:attrNameLst>
                                          <p:attrName>style.visibility</p:attrName>
                                        </p:attrNameLst>
                                      </p:cBhvr>
                                      <p:to>
                                        <p:strVal val="visible"/>
                                      </p:to>
                                    </p:set>
                                    <p:animEffect transition="in" filter="dissolve">
                                      <p:cBhvr>
                                        <p:cTn id="16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7" grpId="0"/>
      <p:bldP spid="18" grpId="0"/>
      <p:bldP spid="19" grpId="0"/>
      <p:bldP spid="88" grpId="0" animBg="1"/>
      <p:bldP spid="89" grpId="0" animBg="1"/>
      <p:bldP spid="90" grpId="0" animBg="1"/>
      <p:bldP spid="91" grpId="0" animBg="1"/>
      <p:bldP spid="92" grpId="0" animBg="1"/>
      <p:bldP spid="93" grpId="0" animBg="1"/>
      <p:bldP spid="9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3200" kern="1200" dirty="0">
                <a:solidFill>
                  <a:srgbClr val="F79646"/>
                </a:solidFill>
              </a:rPr>
              <a:t>Conway’s Law</a:t>
            </a:r>
            <a:endParaRPr lang="en" sz="3200" kern="1200" dirty="0">
              <a:solidFill>
                <a:srgbClr val="F79646"/>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938992"/>
          </a:xfrm>
          <a:prstGeom prst="rect">
            <a:avLst/>
          </a:prstGeom>
        </p:spPr>
        <p:txBody>
          <a:bodyPr wrap="square">
            <a:spAutoFit/>
          </a:bodyPr>
          <a:lstStyle/>
          <a:p>
            <a:r>
              <a:rPr lang="en-US" sz="2400" dirty="0">
                <a:solidFill>
                  <a:schemeClr val="bg1"/>
                </a:solidFill>
                <a:uFill>
                  <a:solidFill>
                    <a:srgbClr val="4D4D4D"/>
                  </a:solidFill>
                </a:uFill>
                <a:latin typeface="Avenir Next Demi Bold Italic"/>
                <a:ea typeface="Avenir Next Regular"/>
                <a:cs typeface="Avenir Next Demi Bold Italic"/>
              </a:rPr>
              <a:t>“</a:t>
            </a:r>
            <a:r>
              <a:rPr lang="en-US" sz="2400" u="sng" dirty="0">
                <a:solidFill>
                  <a:schemeClr val="bg1"/>
                </a:solidFill>
                <a:uFill>
                  <a:solidFill>
                    <a:srgbClr val="4D4D4D"/>
                  </a:solidFill>
                </a:uFill>
                <a:latin typeface="Avenir Next Demi Bold Italic"/>
                <a:ea typeface="Avenir Next Regular"/>
                <a:cs typeface="Avenir Next Demi Bold Italic"/>
                <a:sym typeface="Avenir Next Regular"/>
              </a:rPr>
              <a:t>Any</a:t>
            </a:r>
            <a:r>
              <a:rPr lang="en-US" sz="2400" dirty="0">
                <a:solidFill>
                  <a:schemeClr val="bg1"/>
                </a:solidFill>
                <a:uFill>
                  <a:solidFill>
                    <a:srgbClr val="4D4D4D"/>
                  </a:solidFill>
                </a:uFill>
                <a:latin typeface="Avenir Next Demi Bold Italic"/>
                <a:ea typeface="Avenir Next Regular"/>
                <a:cs typeface="Avenir Next Demi Bold Italic"/>
              </a:rPr>
              <a:t> organization that designs a system (defined broadly) will produce a design whose structure is a copy of the organization's communication structure.”</a:t>
            </a:r>
          </a:p>
        </p:txBody>
      </p:sp>
      <p:sp>
        <p:nvSpPr>
          <p:cNvPr id="17" name="Rectangle 16"/>
          <p:cNvSpPr/>
          <p:nvPr/>
        </p:nvSpPr>
        <p:spPr>
          <a:xfrm>
            <a:off x="4109407" y="3044542"/>
            <a:ext cx="3290775" cy="400110"/>
          </a:xfrm>
          <a:prstGeom prst="rect">
            <a:avLst/>
          </a:prstGeom>
        </p:spPr>
        <p:txBody>
          <a:bodyPr wrap="square">
            <a:spAutoFit/>
          </a:bodyPr>
          <a:lstStyle/>
          <a:p>
            <a:r>
              <a:rPr lang="en-US" sz="2000" dirty="0">
                <a:solidFill>
                  <a:srgbClr val="FFFFFF"/>
                </a:solidFill>
                <a:uFill>
                  <a:solidFill>
                    <a:srgbClr val="4D4D4D"/>
                  </a:solidFill>
                </a:uFill>
                <a:latin typeface="Avenir Next Demi Bold Italic"/>
                <a:ea typeface="Avenir Next Regular"/>
                <a:cs typeface="Avenir Next Demi Bold Italic"/>
              </a:rPr>
              <a:t>- Melvin Conway, 1967</a:t>
            </a:r>
          </a:p>
        </p:txBody>
      </p:sp>
    </p:spTree>
    <p:extLst>
      <p:ext uri="{BB962C8B-B14F-4D97-AF65-F5344CB8AC3E}">
        <p14:creationId xmlns:p14="http://schemas.microsoft.com/office/powerpoint/2010/main" val="20811675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35</a:t>
            </a:fld>
            <a:endParaRPr lang="en-US" sz="900">
              <a:solidFill>
                <a:srgbClr val="A5A5A5"/>
              </a:solidFill>
            </a:endParaRPr>
          </a:p>
        </p:txBody>
      </p:sp>
      <p:sp>
        <p:nvSpPr>
          <p:cNvPr id="4" name="Shape 275"/>
          <p:cNvSpPr txBox="1">
            <a:spLocks/>
          </p:cNvSpPr>
          <p:nvPr/>
        </p:nvSpPr>
        <p:spPr>
          <a:xfrm>
            <a:off x="366712" y="11536"/>
            <a:ext cx="8410499" cy="4605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kern="1200" dirty="0" smtClean="0">
                <a:solidFill>
                  <a:schemeClr val="accent6"/>
                </a:solidFill>
              </a:rPr>
              <a:t>Agile</a:t>
            </a:r>
            <a:r>
              <a:rPr lang="en-US" sz="3200" kern="1200" dirty="0" smtClean="0">
                <a:solidFill>
                  <a:srgbClr val="F79646"/>
                </a:solidFill>
              </a:rPr>
              <a:t> Org Structures</a:t>
            </a:r>
            <a:endParaRPr lang="en" sz="3200" kern="1200" dirty="0">
              <a:solidFill>
                <a:srgbClr val="F79646"/>
              </a:solidFill>
            </a:endParaRPr>
          </a:p>
        </p:txBody>
      </p:sp>
      <p:sp>
        <p:nvSpPr>
          <p:cNvPr id="5" name="Rounded Rectangle 4"/>
          <p:cNvSpPr/>
          <p:nvPr/>
        </p:nvSpPr>
        <p:spPr>
          <a:xfrm>
            <a:off x="679071" y="109475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Arch</a:t>
            </a:r>
            <a:endParaRPr lang="en-US" dirty="0"/>
          </a:p>
        </p:txBody>
      </p:sp>
      <p:sp>
        <p:nvSpPr>
          <p:cNvPr id="6" name="Rounded Rectangle 5"/>
          <p:cNvSpPr/>
          <p:nvPr/>
        </p:nvSpPr>
        <p:spPr>
          <a:xfrm>
            <a:off x="679071" y="3452241"/>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Deploy</a:t>
            </a:r>
            <a:endParaRPr lang="en-US" dirty="0"/>
          </a:p>
        </p:txBody>
      </p:sp>
      <p:sp>
        <p:nvSpPr>
          <p:cNvPr id="7" name="Rounded Rectangle 6"/>
          <p:cNvSpPr/>
          <p:nvPr/>
        </p:nvSpPr>
        <p:spPr>
          <a:xfrm>
            <a:off x="679071" y="404161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Infrastructure</a:t>
            </a:r>
            <a:endParaRPr lang="en-US" dirty="0"/>
          </a:p>
        </p:txBody>
      </p:sp>
      <p:sp>
        <p:nvSpPr>
          <p:cNvPr id="8" name="Rounded Rectangle 7"/>
          <p:cNvSpPr/>
          <p:nvPr/>
        </p:nvSpPr>
        <p:spPr>
          <a:xfrm>
            <a:off x="679071" y="1684125"/>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UI/Mobile</a:t>
            </a:r>
            <a:endParaRPr lang="en-US" dirty="0"/>
          </a:p>
        </p:txBody>
      </p:sp>
      <p:sp>
        <p:nvSpPr>
          <p:cNvPr id="9" name="Rounded Rectangle 8"/>
          <p:cNvSpPr/>
          <p:nvPr/>
        </p:nvSpPr>
        <p:spPr>
          <a:xfrm>
            <a:off x="679071" y="2273497"/>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Services</a:t>
            </a:r>
            <a:endParaRPr lang="en-US" dirty="0"/>
          </a:p>
        </p:txBody>
      </p:sp>
      <p:sp>
        <p:nvSpPr>
          <p:cNvPr id="10" name="Rounded Rectangle 9"/>
          <p:cNvSpPr/>
          <p:nvPr/>
        </p:nvSpPr>
        <p:spPr>
          <a:xfrm>
            <a:off x="679071" y="2862869"/>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DBA</a:t>
            </a:r>
            <a:endParaRPr lang="en-US" dirty="0"/>
          </a:p>
        </p:txBody>
      </p:sp>
      <p:sp>
        <p:nvSpPr>
          <p:cNvPr id="11" name="Rounded Rectangle 10"/>
          <p:cNvSpPr/>
          <p:nvPr/>
        </p:nvSpPr>
        <p:spPr>
          <a:xfrm>
            <a:off x="679071" y="4630984"/>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OPS</a:t>
            </a:r>
            <a:endParaRPr lang="en-US" dirty="0"/>
          </a:p>
        </p:txBody>
      </p:sp>
      <p:pic>
        <p:nvPicPr>
          <p:cNvPr id="12" name="Picture 11"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2832067" y="532778"/>
            <a:ext cx="451533" cy="496287"/>
          </a:xfrm>
          <a:prstGeom prst="rect">
            <a:avLst/>
          </a:prstGeom>
        </p:spPr>
      </p:pic>
      <p:pic>
        <p:nvPicPr>
          <p:cNvPr id="13" name="Picture 12"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4528677" y="532778"/>
            <a:ext cx="451533" cy="496287"/>
          </a:xfrm>
          <a:prstGeom prst="rect">
            <a:avLst/>
          </a:prstGeom>
        </p:spPr>
      </p:pic>
      <p:pic>
        <p:nvPicPr>
          <p:cNvPr id="14" name="Picture 13"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6225286" y="532778"/>
            <a:ext cx="451533" cy="496287"/>
          </a:xfrm>
          <a:prstGeom prst="rect">
            <a:avLst/>
          </a:prstGeom>
        </p:spPr>
      </p:pic>
      <p:sp>
        <p:nvSpPr>
          <p:cNvPr id="16" name="Rounded Rectangle 15"/>
          <p:cNvSpPr/>
          <p:nvPr/>
        </p:nvSpPr>
        <p:spPr>
          <a:xfrm>
            <a:off x="2576599" y="1029065"/>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7" name="TextBox 16"/>
          <p:cNvSpPr txBox="1"/>
          <p:nvPr/>
        </p:nvSpPr>
        <p:spPr>
          <a:xfrm>
            <a:off x="3153230" y="575944"/>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8" name="TextBox 17"/>
          <p:cNvSpPr txBox="1"/>
          <p:nvPr/>
        </p:nvSpPr>
        <p:spPr>
          <a:xfrm>
            <a:off x="4845749" y="572340"/>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9" name="TextBox 18"/>
          <p:cNvSpPr txBox="1"/>
          <p:nvPr/>
        </p:nvSpPr>
        <p:spPr>
          <a:xfrm>
            <a:off x="6568346" y="574455"/>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20" name="Rounded Rectangle 19"/>
          <p:cNvSpPr/>
          <p:nvPr/>
        </p:nvSpPr>
        <p:spPr>
          <a:xfrm>
            <a:off x="4320211" y="1037260"/>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1" name="Rounded Rectangle 20"/>
          <p:cNvSpPr/>
          <p:nvPr/>
        </p:nvSpPr>
        <p:spPr>
          <a:xfrm>
            <a:off x="5958428" y="1029065"/>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pic>
        <p:nvPicPr>
          <p:cNvPr id="22" name="Picture 21"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1123858"/>
            <a:ext cx="343060" cy="343275"/>
          </a:xfrm>
          <a:prstGeom prst="rect">
            <a:avLst/>
          </a:prstGeom>
        </p:spPr>
      </p:pic>
      <p:grpSp>
        <p:nvGrpSpPr>
          <p:cNvPr id="50" name="Group 49"/>
          <p:cNvGrpSpPr/>
          <p:nvPr/>
        </p:nvGrpSpPr>
        <p:grpSpPr>
          <a:xfrm>
            <a:off x="4745848" y="1198050"/>
            <a:ext cx="129693" cy="235684"/>
            <a:chOff x="7976205" y="532778"/>
            <a:chExt cx="129693" cy="235684"/>
          </a:xfrm>
        </p:grpSpPr>
        <p:sp>
          <p:nvSpPr>
            <p:cNvPr id="23" name="Oval 2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903302" y="1187661"/>
            <a:ext cx="260196" cy="235684"/>
            <a:chOff x="8128605" y="685178"/>
            <a:chExt cx="260196" cy="235684"/>
          </a:xfrm>
        </p:grpSpPr>
        <p:sp>
          <p:nvSpPr>
            <p:cNvPr id="26" name="Oval 2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308150" y="1193475"/>
            <a:ext cx="260196" cy="235684"/>
            <a:chOff x="8128605" y="685178"/>
            <a:chExt cx="260196" cy="235684"/>
          </a:xfrm>
        </p:grpSpPr>
        <p:sp>
          <p:nvSpPr>
            <p:cNvPr id="35" name="Oval 34"/>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911987" y="2968650"/>
            <a:ext cx="260196" cy="235684"/>
            <a:chOff x="8128605" y="685178"/>
            <a:chExt cx="260196" cy="235684"/>
          </a:xfrm>
        </p:grpSpPr>
        <p:sp>
          <p:nvSpPr>
            <p:cNvPr id="39" name="Oval 38"/>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2911987" y="1780825"/>
            <a:ext cx="260196" cy="235684"/>
            <a:chOff x="8128605" y="685178"/>
            <a:chExt cx="260196" cy="235684"/>
          </a:xfrm>
        </p:grpSpPr>
        <p:sp>
          <p:nvSpPr>
            <p:cNvPr id="43" name="Oval 42"/>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4654408" y="1771595"/>
            <a:ext cx="260196" cy="235684"/>
            <a:chOff x="8128605" y="685178"/>
            <a:chExt cx="260196" cy="235684"/>
          </a:xfrm>
        </p:grpSpPr>
        <p:sp>
          <p:nvSpPr>
            <p:cNvPr id="47" name="Oval 46"/>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700312" y="2371002"/>
            <a:ext cx="260196" cy="235684"/>
            <a:chOff x="8128605" y="685178"/>
            <a:chExt cx="260196" cy="235684"/>
          </a:xfrm>
        </p:grpSpPr>
        <p:sp>
          <p:nvSpPr>
            <p:cNvPr id="52" name="Oval 51"/>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3041680" y="2344600"/>
            <a:ext cx="260196" cy="235684"/>
            <a:chOff x="8128605" y="685178"/>
            <a:chExt cx="260196" cy="235684"/>
          </a:xfrm>
        </p:grpSpPr>
        <p:sp>
          <p:nvSpPr>
            <p:cNvPr id="56" name="Oval 5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4680832" y="2361772"/>
            <a:ext cx="260196" cy="235684"/>
            <a:chOff x="8128605" y="685178"/>
            <a:chExt cx="260196" cy="235684"/>
          </a:xfrm>
        </p:grpSpPr>
        <p:sp>
          <p:nvSpPr>
            <p:cNvPr id="60" name="Oval 59"/>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399590" y="2371002"/>
            <a:ext cx="260196" cy="235684"/>
            <a:chOff x="8128605" y="685178"/>
            <a:chExt cx="260196" cy="235684"/>
          </a:xfrm>
        </p:grpSpPr>
        <p:sp>
          <p:nvSpPr>
            <p:cNvPr id="64" name="Oval 63"/>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6215152" y="2357415"/>
            <a:ext cx="129693" cy="235684"/>
            <a:chOff x="7976205" y="532778"/>
            <a:chExt cx="129693" cy="235684"/>
          </a:xfrm>
        </p:grpSpPr>
        <p:sp>
          <p:nvSpPr>
            <p:cNvPr id="68" name="Oval 67"/>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6361337" y="1771595"/>
            <a:ext cx="129693" cy="235684"/>
            <a:chOff x="7976205" y="532778"/>
            <a:chExt cx="129693" cy="235684"/>
          </a:xfrm>
        </p:grpSpPr>
        <p:sp>
          <p:nvSpPr>
            <p:cNvPr id="71" name="Oval 70"/>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4741347" y="2968650"/>
            <a:ext cx="129693" cy="235684"/>
            <a:chOff x="7976205" y="532778"/>
            <a:chExt cx="129693" cy="235684"/>
          </a:xfrm>
        </p:grpSpPr>
        <p:sp>
          <p:nvSpPr>
            <p:cNvPr id="74" name="Oval 73"/>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976833" y="4136979"/>
            <a:ext cx="129693" cy="235684"/>
            <a:chOff x="7976205" y="532778"/>
            <a:chExt cx="129693" cy="235684"/>
          </a:xfrm>
        </p:grpSpPr>
        <p:sp>
          <p:nvSpPr>
            <p:cNvPr id="77" name="Oval 76"/>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4719895" y="4743620"/>
            <a:ext cx="129693" cy="235684"/>
            <a:chOff x="7976205" y="532778"/>
            <a:chExt cx="129693" cy="235684"/>
          </a:xfrm>
        </p:grpSpPr>
        <p:sp>
          <p:nvSpPr>
            <p:cNvPr id="80" name="Oval 79"/>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349365" y="4110577"/>
            <a:ext cx="129693" cy="235684"/>
            <a:chOff x="7976205" y="532778"/>
            <a:chExt cx="129693" cy="235684"/>
          </a:xfrm>
        </p:grpSpPr>
        <p:sp>
          <p:nvSpPr>
            <p:cNvPr id="83" name="Oval 8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980210" y="1754423"/>
            <a:ext cx="129693" cy="235684"/>
            <a:chOff x="7976205" y="532778"/>
            <a:chExt cx="129693" cy="235684"/>
          </a:xfrm>
        </p:grpSpPr>
        <p:sp>
          <p:nvSpPr>
            <p:cNvPr id="86" name="Oval 85"/>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Oval 87"/>
          <p:cNvSpPr/>
          <p:nvPr/>
        </p:nvSpPr>
        <p:spPr>
          <a:xfrm>
            <a:off x="6381374" y="3053811"/>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22812" y="36290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388845" y="364402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04482" y="3636549"/>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752696" y="419687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6399296" y="4805005"/>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985049" y="479753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7060" y="1727029"/>
            <a:ext cx="343060" cy="343275"/>
          </a:xfrm>
          <a:prstGeom prst="rect">
            <a:avLst/>
          </a:prstGeom>
        </p:spPr>
      </p:pic>
      <p:pic>
        <p:nvPicPr>
          <p:cNvPr id="96" name="Picture 95"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2298746"/>
            <a:ext cx="343060" cy="343275"/>
          </a:xfrm>
          <a:prstGeom prst="rect">
            <a:avLst/>
          </a:prstGeom>
        </p:spPr>
      </p:pic>
      <p:pic>
        <p:nvPicPr>
          <p:cNvPr id="97" name="Picture 96"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2905624"/>
            <a:ext cx="343060" cy="343275"/>
          </a:xfrm>
          <a:prstGeom prst="rect">
            <a:avLst/>
          </a:prstGeom>
        </p:spPr>
      </p:pic>
      <p:pic>
        <p:nvPicPr>
          <p:cNvPr id="98" name="Picture 97"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3472382"/>
            <a:ext cx="343060" cy="343275"/>
          </a:xfrm>
          <a:prstGeom prst="rect">
            <a:avLst/>
          </a:prstGeom>
        </p:spPr>
      </p:pic>
      <p:pic>
        <p:nvPicPr>
          <p:cNvPr id="99" name="Picture 98"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72695" y="4056781"/>
            <a:ext cx="343060" cy="343275"/>
          </a:xfrm>
          <a:prstGeom prst="rect">
            <a:avLst/>
          </a:prstGeom>
        </p:spPr>
      </p:pic>
      <p:pic>
        <p:nvPicPr>
          <p:cNvPr id="100" name="Picture 99"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302295" y="4663422"/>
            <a:ext cx="343060" cy="343275"/>
          </a:xfrm>
          <a:prstGeom prst="rect">
            <a:avLst/>
          </a:prstGeom>
        </p:spPr>
      </p:pic>
    </p:spTree>
    <p:extLst>
      <p:ext uri="{BB962C8B-B14F-4D97-AF65-F5344CB8AC3E}">
        <p14:creationId xmlns:p14="http://schemas.microsoft.com/office/powerpoint/2010/main" val="4157833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par>
                                <p:cTn id="24" presetID="9"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500"/>
                                        <p:tgtEl>
                                          <p:spTgt spid="55"/>
                                        </p:tgtEl>
                                      </p:cBhvr>
                                    </p:animEffect>
                                  </p:childTnLst>
                                </p:cTn>
                              </p:par>
                              <p:par>
                                <p:cTn id="30" presetID="9"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dissolve">
                                      <p:cBhvr>
                                        <p:cTn id="35" dur="500"/>
                                        <p:tgtEl>
                                          <p:spTgt spid="91"/>
                                        </p:tgtEl>
                                      </p:cBhvr>
                                    </p:animEffect>
                                  </p:childTnLst>
                                </p:cTn>
                              </p:par>
                              <p:par>
                                <p:cTn id="36" presetID="9"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dissolve">
                                      <p:cBhvr>
                                        <p:cTn id="38" dur="500"/>
                                        <p:tgtEl>
                                          <p:spTgt spid="7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dissolve">
                                      <p:cBhvr>
                                        <p:cTn id="41" dur="500"/>
                                        <p:tgtEl>
                                          <p:spTgt spid="9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dissolve">
                                      <p:cBhvr>
                                        <p:cTn id="46" dur="500"/>
                                        <p:tgtEl>
                                          <p:spTgt spid="50"/>
                                        </p:tgtEl>
                                      </p:cBhvr>
                                    </p:animEffect>
                                  </p:childTnLst>
                                </p:cTn>
                              </p:par>
                              <p:par>
                                <p:cTn id="47" presetID="9"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dissolve">
                                      <p:cBhvr>
                                        <p:cTn id="49" dur="500"/>
                                        <p:tgtEl>
                                          <p:spTgt spid="46"/>
                                        </p:tgtEl>
                                      </p:cBhvr>
                                    </p:animEffect>
                                  </p:childTnLst>
                                </p:cTn>
                              </p:par>
                              <p:par>
                                <p:cTn id="50" presetID="9" presetClass="entr" presetSubtype="0"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dissolve">
                                      <p:cBhvr>
                                        <p:cTn id="52" dur="500"/>
                                        <p:tgtEl>
                                          <p:spTgt spid="85"/>
                                        </p:tgtEl>
                                      </p:cBhvr>
                                    </p:animEffect>
                                  </p:childTnLst>
                                </p:cTn>
                              </p:par>
                              <p:par>
                                <p:cTn id="53" presetID="9"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dissolve">
                                      <p:cBhvr>
                                        <p:cTn id="55" dur="500"/>
                                        <p:tgtEl>
                                          <p:spTgt spid="59"/>
                                        </p:tgtEl>
                                      </p:cBhvr>
                                    </p:animEffect>
                                  </p:childTnLst>
                                </p:cTn>
                              </p:par>
                              <p:par>
                                <p:cTn id="56" presetID="9" presetClass="entr" presetSubtype="0"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dissolve">
                                      <p:cBhvr>
                                        <p:cTn id="58" dur="500"/>
                                        <p:tgtEl>
                                          <p:spTgt spid="7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dissolve">
                                      <p:cBhvr>
                                        <p:cTn id="61" dur="500"/>
                                        <p:tgtEl>
                                          <p:spTgt spid="8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dissolve">
                                      <p:cBhvr>
                                        <p:cTn id="64" dur="500"/>
                                        <p:tgtEl>
                                          <p:spTgt spid="92"/>
                                        </p:tgtEl>
                                      </p:cBhvr>
                                    </p:animEffect>
                                  </p:childTnLst>
                                </p:cTn>
                              </p:par>
                              <p:par>
                                <p:cTn id="65" presetID="9"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dissolve">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dissolve">
                                      <p:cBhvr>
                                        <p:cTn id="75" dur="500"/>
                                        <p:tgtEl>
                                          <p:spTgt spid="70"/>
                                        </p:tgtEl>
                                      </p:cBhvr>
                                    </p:animEffect>
                                  </p:childTnLst>
                                </p:cTn>
                              </p:par>
                              <p:par>
                                <p:cTn id="76" presetID="9" presetClass="entr" presetSubtype="0" fill="hold"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dissolve">
                                      <p:cBhvr>
                                        <p:cTn id="78" dur="500"/>
                                        <p:tgtEl>
                                          <p:spTgt spid="67"/>
                                        </p:tgtEl>
                                      </p:cBhvr>
                                    </p:animEffect>
                                  </p:childTnLst>
                                </p:cTn>
                              </p:par>
                              <p:par>
                                <p:cTn id="79" presetID="9"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dissolve">
                                      <p:cBhvr>
                                        <p:cTn id="81" dur="500"/>
                                        <p:tgtEl>
                                          <p:spTgt spid="63"/>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dissolve">
                                      <p:cBhvr>
                                        <p:cTn id="84" dur="500"/>
                                        <p:tgtEl>
                                          <p:spTgt spid="8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dissolve">
                                      <p:cBhvr>
                                        <p:cTn id="87" dur="500"/>
                                        <p:tgtEl>
                                          <p:spTgt spid="90"/>
                                        </p:tgtEl>
                                      </p:cBhvr>
                                    </p:animEffect>
                                  </p:childTnLst>
                                </p:cTn>
                              </p:par>
                              <p:par>
                                <p:cTn id="88" presetID="9" presetClass="entr" presetSubtype="0" fill="hold"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dissolve">
                                      <p:cBhvr>
                                        <p:cTn id="90" dur="500"/>
                                        <p:tgtEl>
                                          <p:spTgt spid="82"/>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dissolve">
                                      <p:cBhvr>
                                        <p:cTn id="9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88" grpId="0" animBg="1"/>
      <p:bldP spid="89" grpId="0" animBg="1"/>
      <p:bldP spid="90" grpId="0" animBg="1"/>
      <p:bldP spid="91" grpId="0" animBg="1"/>
      <p:bldP spid="92" grpId="0" animBg="1"/>
      <p:bldP spid="93" grpId="0" animBg="1"/>
      <p:bldP spid="9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F79646"/>
                </a:solidFill>
              </a:rPr>
              <a:t>Inverse Conway Maneuver</a:t>
            </a:r>
            <a:br>
              <a:rPr lang="en-US" sz="3200" dirty="0" smtClean="0">
                <a:solidFill>
                  <a:srgbClr val="F79646"/>
                </a:solidFill>
              </a:rPr>
            </a:br>
            <a:r>
              <a:rPr lang="en-US" sz="2000" dirty="0" smtClean="0">
                <a:solidFill>
                  <a:schemeClr val="bg1"/>
                </a:solidFill>
              </a:rPr>
              <a:t>Enable Continuous Delivery</a:t>
            </a:r>
            <a:endParaRPr lang="en" sz="2400" baseline="30000" dirty="0">
              <a:solidFill>
                <a:schemeClr val="bg1"/>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Product Mgr.</a:t>
            </a:r>
            <a:endParaRPr lang="en-US" sz="1050" kern="0" dirty="0">
              <a:solidFill>
                <a:srgbClr val="FFFFFF"/>
              </a:solidFill>
              <a:latin typeface="Arial"/>
              <a:sym typeface="Arial"/>
              <a:rtl val="0"/>
            </a:endParaRPr>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err="1" smtClean="0">
                <a:solidFill>
                  <a:srgbClr val="FFFFFF"/>
                </a:solidFill>
                <a:latin typeface="Arial"/>
                <a:sym typeface="Arial"/>
                <a:rtl val="0"/>
              </a:rPr>
              <a:t>Dev</a:t>
            </a:r>
            <a:endParaRPr lang="en-US" sz="1050" kern="0" dirty="0">
              <a:solidFill>
                <a:srgbClr val="FFFFFF"/>
              </a:solidFill>
              <a:latin typeface="Arial"/>
              <a:sym typeface="Arial"/>
              <a:rtl val="0"/>
            </a:endParaRPr>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UX</a:t>
            </a:r>
            <a:endParaRPr lang="en-US" sz="1050" kern="0" dirty="0">
              <a:solidFill>
                <a:srgbClr val="FFFFFF"/>
              </a:solidFill>
              <a:latin typeface="Arial"/>
              <a:sym typeface="Arial"/>
              <a:rtl val="0"/>
            </a:endParaRPr>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QA</a:t>
            </a:r>
            <a:endParaRPr lang="en-US" sz="1050" kern="0" dirty="0">
              <a:solidFill>
                <a:srgbClr val="FFFFFF"/>
              </a:solidFill>
              <a:latin typeface="Arial"/>
              <a:sym typeface="Arial"/>
              <a:rtl val="0"/>
            </a:endParaRPr>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DBA</a:t>
            </a:r>
            <a:endParaRPr lang="en-US" sz="1050" kern="0" dirty="0">
              <a:solidFill>
                <a:srgbClr val="FFFFFF"/>
              </a:solidFill>
              <a:latin typeface="Arial"/>
              <a:sym typeface="Arial"/>
              <a:rtl val="0"/>
            </a:endParaRPr>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Business Capabilities Team Using </a:t>
            </a:r>
            <a:r>
              <a:rPr lang="en-US" sz="1400" b="1" kern="0" dirty="0" smtClean="0">
                <a:solidFill>
                  <a:srgbClr val="FFFFFF"/>
                </a:solidFill>
                <a:latin typeface="Arial"/>
                <a:sym typeface="Arial"/>
                <a:rtl val="0"/>
              </a:rPr>
              <a:t>Microservices</a:t>
            </a:r>
            <a:endParaRPr lang="en-US" sz="1400" b="1" kern="0" dirty="0">
              <a:solidFill>
                <a:srgbClr val="FFFFFF"/>
              </a:solidFill>
              <a:latin typeface="Arial"/>
              <a:sym typeface="Arial"/>
              <a:rtl val="0"/>
            </a:endParaRPr>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Sys Admin</a:t>
            </a:r>
            <a:endParaRPr lang="en-US" sz="1050" kern="0" dirty="0">
              <a:solidFill>
                <a:srgbClr val="FFFFFF"/>
              </a:solidFill>
              <a:latin typeface="Arial"/>
              <a:sym typeface="Arial"/>
              <a:rtl val="0"/>
            </a:endParaRPr>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Network Admin</a:t>
            </a:r>
            <a:endParaRPr lang="en-US" sz="1050" kern="0" dirty="0">
              <a:solidFill>
                <a:srgbClr val="FFFFFF"/>
              </a:solidFill>
              <a:latin typeface="Arial"/>
              <a:sym typeface="Arial"/>
              <a:rtl val="0"/>
            </a:endParaRPr>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Storage Admin</a:t>
            </a:r>
            <a:endParaRPr lang="en-US" sz="1050" kern="0" dirty="0">
              <a:solidFill>
                <a:srgbClr val="FFFFFF"/>
              </a:solidFill>
              <a:latin typeface="Arial"/>
              <a:sym typeface="Arial"/>
              <a:rtl val="0"/>
            </a:endParaRPr>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Platform Operations Team</a:t>
            </a:r>
            <a:endParaRPr lang="en-US" sz="1400" kern="0" dirty="0">
              <a:solidFill>
                <a:srgbClr val="FFFFFF"/>
              </a:solidFill>
              <a:latin typeface="Arial"/>
              <a:sym typeface="Arial"/>
              <a:rtl val="0"/>
            </a:endParaRPr>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 name="Rectangle 7"/>
          <p:cNvSpPr/>
          <p:nvPr/>
        </p:nvSpPr>
        <p:spPr>
          <a:xfrm>
            <a:off x="5001171" y="1717654"/>
            <a:ext cx="1261242" cy="738664"/>
          </a:xfrm>
          <a:prstGeom prst="rect">
            <a:avLst/>
          </a:prstGeom>
        </p:spPr>
        <p:txBody>
          <a:bodyPr wrap="square">
            <a:spAutoFit/>
          </a:bodyPr>
          <a:lstStyle/>
          <a:p>
            <a:pPr defTabSz="914400"/>
            <a:r>
              <a:rPr lang="en-US" sz="1400" b="1" kern="0" dirty="0" smtClean="0">
                <a:solidFill>
                  <a:srgbClr val="FFFFFF"/>
                </a:solidFill>
                <a:latin typeface="Arial"/>
                <a:ea typeface="Arial"/>
                <a:cs typeface="Arial"/>
                <a:sym typeface="Arial"/>
                <a:rtl val="0"/>
              </a:rPr>
              <a:t>Self</a:t>
            </a:r>
          </a:p>
          <a:p>
            <a:pPr defTabSz="914400"/>
            <a:r>
              <a:rPr lang="en-US" sz="1400" b="1" kern="0" dirty="0">
                <a:solidFill>
                  <a:srgbClr val="FFFFFF"/>
                </a:solidFill>
                <a:latin typeface="Arial"/>
                <a:ea typeface="Arial"/>
                <a:cs typeface="Arial"/>
                <a:sym typeface="Arial"/>
                <a:rtl val="0"/>
              </a:rPr>
              <a:t>S</a:t>
            </a:r>
            <a:r>
              <a:rPr lang="en-US" sz="1400" b="1" kern="0" dirty="0" smtClean="0">
                <a:solidFill>
                  <a:srgbClr val="FFFFFF"/>
                </a:solidFill>
                <a:latin typeface="Arial"/>
                <a:ea typeface="Arial"/>
                <a:cs typeface="Arial"/>
                <a:sym typeface="Arial"/>
                <a:rtl val="0"/>
              </a:rPr>
              <a:t>ervice </a:t>
            </a:r>
          </a:p>
          <a:p>
            <a:pPr defTabSz="914400"/>
            <a:r>
              <a:rPr lang="en-US" sz="1400" b="1" kern="0" dirty="0" smtClean="0">
                <a:solidFill>
                  <a:srgbClr val="FFFFFF"/>
                </a:solidFill>
                <a:latin typeface="Arial"/>
                <a:ea typeface="Arial"/>
                <a:cs typeface="Arial"/>
                <a:sym typeface="Arial"/>
                <a:rtl val="0"/>
              </a:rPr>
              <a:t>APIS</a:t>
            </a:r>
            <a:endParaRPr lang="en-US" sz="1400" b="1" kern="0" dirty="0">
              <a:solidFill>
                <a:srgbClr val="FFFFFF"/>
              </a:solidFill>
              <a:latin typeface="Arial"/>
              <a:ea typeface="Arial"/>
              <a:cs typeface="Arial"/>
              <a:sym typeface="Arial"/>
              <a:rtl val="0"/>
            </a:endParaRPr>
          </a:p>
        </p:txBody>
      </p:sp>
      <p:sp>
        <p:nvSpPr>
          <p:cNvPr id="10" name="Rectangle 9"/>
          <p:cNvSpPr/>
          <p:nvPr/>
        </p:nvSpPr>
        <p:spPr>
          <a:xfrm>
            <a:off x="366711" y="4083933"/>
            <a:ext cx="7040275" cy="523220"/>
          </a:xfrm>
          <a:prstGeom prst="rect">
            <a:avLst/>
          </a:prstGeom>
        </p:spPr>
        <p:txBody>
          <a:bodyPr wrap="square">
            <a:spAutoFit/>
          </a:bodyPr>
          <a:lstStyle/>
          <a:p>
            <a:pPr defTabSz="914400"/>
            <a:r>
              <a:rPr lang="en-US" sz="1400" kern="0" dirty="0" smtClean="0">
                <a:solidFill>
                  <a:srgbClr val="FFFFFF"/>
                </a:solidFill>
                <a:latin typeface="Arial"/>
                <a:ea typeface="Arial"/>
                <a:cs typeface="Arial"/>
                <a:sym typeface="Arial"/>
                <a:rtl val="0"/>
              </a:rPr>
              <a:t>http</a:t>
            </a:r>
            <a:r>
              <a:rPr lang="en-US" sz="1400" kern="0" dirty="0">
                <a:solidFill>
                  <a:srgbClr val="FFFFFF"/>
                </a:solidFill>
                <a:latin typeface="Arial"/>
                <a:ea typeface="Arial"/>
                <a:cs typeface="Arial"/>
                <a:sym typeface="Arial"/>
                <a:rtl val="0"/>
              </a:rPr>
              <a:t>://jonnyleroy.com/2011/02/03/dealing-with-creaky-legacy-platforms</a:t>
            </a:r>
            <a:r>
              <a:rPr lang="en-US" sz="1400" kern="0" dirty="0" smtClean="0">
                <a:solidFill>
                  <a:srgbClr val="FFFFFF"/>
                </a:solidFill>
                <a:latin typeface="Arial"/>
                <a:ea typeface="Arial"/>
                <a:cs typeface="Arial"/>
                <a:sym typeface="Arial"/>
                <a:rtl val="0"/>
              </a:rPr>
              <a:t>/</a:t>
            </a:r>
          </a:p>
          <a:p>
            <a:pPr defTabSz="914400"/>
            <a:r>
              <a:rPr lang="en-US" sz="1400" kern="0" dirty="0">
                <a:solidFill>
                  <a:srgbClr val="FFFFFF"/>
                </a:solidFill>
                <a:latin typeface="Arial"/>
                <a:ea typeface="Arial"/>
                <a:cs typeface="Arial"/>
                <a:sym typeface="Arial"/>
                <a:rtl val="0"/>
              </a:rPr>
              <a:t>http://www.slideshare.net/adriancockcroft/microservices-the-good-bad-and-the-</a:t>
            </a:r>
            <a:r>
              <a:rPr lang="en-US" sz="1400" kern="0" dirty="0" smtClean="0">
                <a:solidFill>
                  <a:srgbClr val="FFFFFF"/>
                </a:solidFill>
                <a:latin typeface="Arial"/>
                <a:ea typeface="Arial"/>
                <a:cs typeface="Arial"/>
                <a:sym typeface="Arial"/>
                <a:rtl val="0"/>
              </a:rPr>
              <a:t>ugly</a:t>
            </a:r>
            <a:endParaRPr lang="en-US" sz="1400" kern="0" dirty="0">
              <a:solidFill>
                <a:srgbClr val="FFFFFF"/>
              </a:solidFill>
              <a:latin typeface="Arial"/>
              <a:ea typeface="Arial"/>
              <a:cs typeface="Arial"/>
              <a:sym typeface="Arial"/>
              <a:rtl val="0"/>
            </a:endParaRPr>
          </a:p>
        </p:txBody>
      </p:sp>
    </p:spTree>
    <p:extLst>
      <p:ext uri="{BB962C8B-B14F-4D97-AF65-F5344CB8AC3E}">
        <p14:creationId xmlns:p14="http://schemas.microsoft.com/office/powerpoint/2010/main" val="20162340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75" name="Shape 275"/>
          <p:cNvSpPr txBox="1">
            <a:spLocks noGrp="1"/>
          </p:cNvSpPr>
          <p:nvPr>
            <p:ph type="title"/>
          </p:nvPr>
        </p:nvSpPr>
        <p:spPr>
          <a:xfrm>
            <a:off x="200531" y="245072"/>
            <a:ext cx="8681317" cy="460500"/>
          </a:xfrm>
          <a:prstGeom prst="rect">
            <a:avLst/>
          </a:prstGeom>
        </p:spPr>
        <p:txBody>
          <a:bodyPr lIns="91425" tIns="91425" rIns="91425" bIns="91425" anchor="t" anchorCtr="0">
            <a:noAutofit/>
          </a:bodyPr>
          <a:lstStyle/>
          <a:p>
            <a:pPr lvl="0"/>
            <a:r>
              <a:rPr lang="en-US" sz="3200" dirty="0" smtClean="0">
                <a:solidFill>
                  <a:srgbClr val="F79646"/>
                </a:solidFill>
              </a:rPr>
              <a:t>Enabling </a:t>
            </a:r>
            <a:r>
              <a:rPr lang="en-US" sz="3200" dirty="0" err="1" smtClean="0">
                <a:solidFill>
                  <a:srgbClr val="F79646"/>
                </a:solidFill>
              </a:rPr>
              <a:t>Continous</a:t>
            </a:r>
            <a:r>
              <a:rPr lang="en-US" sz="3200" dirty="0" smtClean="0">
                <a:solidFill>
                  <a:srgbClr val="F79646"/>
                </a:solidFill>
              </a:rPr>
              <a:t> Delivery of </a:t>
            </a:r>
            <a:r>
              <a:rPr lang="en-US" sz="3200" dirty="0" err="1" smtClean="0">
                <a:solidFill>
                  <a:srgbClr val="F79646"/>
                </a:solidFill>
              </a:rPr>
              <a:t>Microservices</a:t>
            </a:r>
            <a:endParaRPr lang="en" sz="2400" dirty="0">
              <a:solidFill>
                <a:srgbClr val="FFFFFF"/>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pPr defTabSz="914400"/>
            <a:r>
              <a:rPr lang="en-US" sz="1400" kern="0" dirty="0" smtClean="0">
                <a:solidFill>
                  <a:srgbClr val="F27C3A"/>
                </a:solidFill>
                <a:latin typeface="Arial"/>
                <a:ea typeface="Arial"/>
                <a:cs typeface="Arial"/>
                <a:sym typeface="Arial"/>
                <a:rtl val="0"/>
              </a:rPr>
              <a:t>ORDERS</a:t>
            </a:r>
            <a:endParaRPr lang="en-US" sz="1400" kern="0" dirty="0">
              <a:solidFill>
                <a:srgbClr val="F27C3A"/>
              </a:solidFill>
              <a:latin typeface="Arial"/>
              <a:ea typeface="Arial"/>
              <a:cs typeface="Arial"/>
              <a:sym typeface="Arial"/>
              <a:rtl val="0"/>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pPr defTabSz="914400"/>
            <a:r>
              <a:rPr lang="en-US" sz="1400" kern="0" dirty="0" smtClean="0">
                <a:solidFill>
                  <a:srgbClr val="F27C3A"/>
                </a:solidFill>
                <a:latin typeface="Arial"/>
                <a:ea typeface="Arial"/>
                <a:cs typeface="Arial"/>
                <a:sym typeface="Arial"/>
                <a:rtl val="0"/>
              </a:rPr>
              <a:t>SHIPPING</a:t>
            </a:r>
            <a:endParaRPr lang="en-US" sz="1400" kern="0" dirty="0">
              <a:solidFill>
                <a:srgbClr val="F27C3A"/>
              </a:solidFill>
              <a:latin typeface="Arial"/>
              <a:ea typeface="Arial"/>
              <a:cs typeface="Arial"/>
              <a:sym typeface="Arial"/>
              <a:rtl val="0"/>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Tree>
    <p:extLst>
      <p:ext uri="{BB962C8B-B14F-4D97-AF65-F5344CB8AC3E}">
        <p14:creationId xmlns:p14="http://schemas.microsoft.com/office/powerpoint/2010/main" val="14320647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38</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b="1" dirty="0">
                <a:solidFill>
                  <a:srgbClr val="FFFFFF"/>
                </a:solidFill>
              </a:rPr>
              <a:t>Self-Service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153479073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39</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dirty="0">
                <a:solidFill>
                  <a:srgbClr val="7F7F7F"/>
                </a:solidFill>
              </a:rPr>
              <a:t>Self-Service agile infrastructure</a:t>
            </a:r>
          </a:p>
          <a:p>
            <a:pPr marL="654050" indent="-514350">
              <a:lnSpc>
                <a:spcPct val="115000"/>
              </a:lnSpc>
              <a:buSzPct val="77777"/>
              <a:buFont typeface="Arial"/>
              <a:buChar char="•"/>
            </a:pPr>
            <a:r>
              <a:rPr lang="en-US" sz="2800" b="1" dirty="0">
                <a:solidFill>
                  <a:srgbClr val="FFFFF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31459168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6"/>
                </a:solidFill>
                <a:latin typeface="Arial"/>
                <a:ea typeface="Arial"/>
                <a:cs typeface="Arial"/>
                <a:sym typeface="Arial"/>
              </a:rPr>
              <a:t>Disruption to Enterprise IT </a:t>
            </a:r>
            <a:br>
              <a:rPr lang="en-US" dirty="0">
                <a:solidFill>
                  <a:schemeClr val="accent6"/>
                </a:solidFill>
                <a:latin typeface="Arial"/>
                <a:ea typeface="Arial"/>
                <a:cs typeface="Arial"/>
                <a:sym typeface="Arial"/>
              </a:rPr>
            </a:br>
            <a:r>
              <a:rPr lang="en-US" dirty="0">
                <a:solidFill>
                  <a:schemeClr val="accent6"/>
                </a:solidFill>
                <a:latin typeface="Arial"/>
                <a:ea typeface="Arial"/>
                <a:cs typeface="Arial"/>
                <a:sym typeface="Arial"/>
              </a:rPr>
              <a:t>is already here</a:t>
            </a:r>
            <a:endParaRPr lang="en-US" dirty="0"/>
          </a:p>
        </p:txBody>
      </p:sp>
      <p:sp>
        <p:nvSpPr>
          <p:cNvPr id="2" name="Slide Number Placeholder 1"/>
          <p:cNvSpPr>
            <a:spLocks noGrp="1"/>
          </p:cNvSpPr>
          <p:nvPr>
            <p:ph type="sldNum" idx="4294967295"/>
          </p:nvPr>
        </p:nvSpPr>
        <p:spPr>
          <a:xfrm>
            <a:off x="0" y="4860925"/>
            <a:ext cx="374650" cy="274638"/>
          </a:xfrm>
        </p:spPr>
        <p:txBody>
          <a:bodyPr/>
          <a:lstStyle/>
          <a:p>
            <a:pPr algn="ctr">
              <a:buSzPct val="25000"/>
            </a:pPr>
            <a:fld id="{00000000-1234-1234-1234-123412341234}" type="slidenum">
              <a:rPr lang="en-US" sz="900" smtClean="0">
                <a:solidFill>
                  <a:srgbClr val="A5A5A5"/>
                </a:solidFill>
              </a:rPr>
              <a:pPr algn="ctr">
                <a:buSzPct val="25000"/>
              </a:pPr>
              <a:t>4</a:t>
            </a:fld>
            <a:endParaRPr lang="en-US" sz="900">
              <a:solidFill>
                <a:srgbClr val="A5A5A5"/>
              </a:solidFill>
            </a:endParaRPr>
          </a:p>
        </p:txBody>
      </p:sp>
      <p:pic>
        <p:nvPicPr>
          <p:cNvPr id="6" name="Shape 135"/>
          <p:cNvPicPr preferRelativeResize="0"/>
          <p:nvPr/>
        </p:nvPicPr>
        <p:blipFill rotWithShape="1">
          <a:blip r:embed="rId3">
            <a:alphaModFix/>
          </a:blip>
          <a:srcRect/>
          <a:stretch/>
        </p:blipFill>
        <p:spPr>
          <a:xfrm>
            <a:off x="1356220" y="1900145"/>
            <a:ext cx="6431560" cy="2747848"/>
          </a:xfrm>
          <a:prstGeom prst="rect">
            <a:avLst/>
          </a:prstGeom>
          <a:noFill/>
          <a:ln>
            <a:noFill/>
          </a:ln>
        </p:spPr>
      </p:pic>
    </p:spTree>
    <p:extLst>
      <p:ext uri="{BB962C8B-B14F-4D97-AF65-F5344CB8AC3E}">
        <p14:creationId xmlns:p14="http://schemas.microsoft.com/office/powerpoint/2010/main" val="2493403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40</a:t>
            </a:fld>
            <a:endParaRPr lang="en-US" sz="900">
              <a:solidFill>
                <a:srgbClr val="A5A5A5"/>
              </a:solidFill>
            </a:endParaRPr>
          </a:p>
        </p:txBody>
      </p:sp>
      <p:pic>
        <p:nvPicPr>
          <p:cNvPr id="3" name="Picture 2" descr="it-help-desk-softw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0"/>
            <a:ext cx="6524090" cy="5143500"/>
          </a:xfrm>
          <a:prstGeom prst="rect">
            <a:avLst/>
          </a:prstGeom>
        </p:spPr>
      </p:pic>
    </p:spTree>
    <p:extLst>
      <p:ext uri="{BB962C8B-B14F-4D97-AF65-F5344CB8AC3E}">
        <p14:creationId xmlns:p14="http://schemas.microsoft.com/office/powerpoint/2010/main" val="403052782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41</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dirty="0">
                <a:solidFill>
                  <a:srgbClr val="7F7F7F"/>
                </a:solidFill>
              </a:rPr>
              <a:t>Self-Service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b="1" dirty="0">
                <a:solidFill>
                  <a:srgbClr val="FFFFFF"/>
                </a:solidFill>
              </a:rPr>
              <a:t>Anti-fragility</a:t>
            </a:r>
          </a:p>
        </p:txBody>
      </p:sp>
    </p:spTree>
    <p:extLst>
      <p:ext uri="{BB962C8B-B14F-4D97-AF65-F5344CB8AC3E}">
        <p14:creationId xmlns:p14="http://schemas.microsoft.com/office/powerpoint/2010/main" val="18176212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Shape 1057"/>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48" y="1076325"/>
            <a:ext cx="29337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Shape 1058"/>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185" y="1104900"/>
            <a:ext cx="2922588"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Shape 1059"/>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23" y="4108450"/>
            <a:ext cx="11334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Shape 1060"/>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285" y="4217988"/>
            <a:ext cx="15049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Shape 1061"/>
          <p:cNvSpPr>
            <a:spLocks noChangeArrowheads="1"/>
          </p:cNvSpPr>
          <p:nvPr/>
        </p:nvSpPr>
        <p:spPr bwMode="auto">
          <a:xfrm>
            <a:off x="6294772" y="1104900"/>
            <a:ext cx="284922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marL="457200" indent="-304800">
              <a:buClr>
                <a:schemeClr val="accent1"/>
              </a:buClr>
              <a:buSzPct val="100000"/>
              <a:buFont typeface="Arial" charset="0"/>
              <a:buChar char="-"/>
            </a:pPr>
            <a:r>
              <a:rPr lang="en-US" altLang="zh-CN" sz="1800" b="1" dirty="0">
                <a:solidFill>
                  <a:schemeClr val="bg1"/>
                </a:solidFill>
                <a:cs typeface="Arial" charset="0"/>
              </a:rPr>
              <a:t>Discovery</a:t>
            </a:r>
          </a:p>
          <a:p>
            <a:pPr marL="457200" indent="-304800">
              <a:buClr>
                <a:schemeClr val="accent1"/>
              </a:buClr>
              <a:buSzPct val="100000"/>
              <a:buFont typeface="Arial" charset="0"/>
              <a:buChar char="-"/>
            </a:pPr>
            <a:r>
              <a:rPr lang="en-US" altLang="zh-CN" sz="1800" b="1" dirty="0">
                <a:solidFill>
                  <a:schemeClr val="bg1"/>
                </a:solidFill>
                <a:cs typeface="Arial" charset="0"/>
              </a:rPr>
              <a:t>User Management</a:t>
            </a:r>
          </a:p>
          <a:p>
            <a:pPr marL="457200" indent="-304800">
              <a:buClr>
                <a:schemeClr val="accent1"/>
              </a:buClr>
              <a:buSzPct val="100000"/>
              <a:buFont typeface="Arial" charset="0"/>
              <a:buChar char="-"/>
            </a:pPr>
            <a:r>
              <a:rPr lang="en-US" altLang="zh-CN" sz="1800" b="1" dirty="0">
                <a:solidFill>
                  <a:schemeClr val="bg1"/>
                </a:solidFill>
                <a:cs typeface="Arial" charset="0"/>
              </a:rPr>
              <a:t>Failover and HA</a:t>
            </a:r>
          </a:p>
          <a:p>
            <a:pPr marL="457200" indent="-304800">
              <a:buClr>
                <a:schemeClr val="accent1"/>
              </a:buClr>
              <a:buSzPct val="100000"/>
              <a:buFont typeface="Arial" charset="0"/>
              <a:buChar char="-"/>
            </a:pPr>
            <a:r>
              <a:rPr lang="en-US" altLang="zh-CN" sz="1800" b="1" dirty="0">
                <a:solidFill>
                  <a:schemeClr val="bg1"/>
                </a:solidFill>
                <a:cs typeface="Arial" charset="0"/>
              </a:rPr>
              <a:t>Configuration</a:t>
            </a:r>
          </a:p>
          <a:p>
            <a:pPr marL="457200" indent="-304800">
              <a:buClr>
                <a:schemeClr val="accent1"/>
              </a:buClr>
              <a:buSzPct val="100000"/>
              <a:buFont typeface="Arial" charset="0"/>
              <a:buChar char="-"/>
            </a:pPr>
            <a:r>
              <a:rPr lang="en-US" altLang="zh-CN" sz="1800" b="1" dirty="0">
                <a:solidFill>
                  <a:schemeClr val="bg1"/>
                </a:solidFill>
                <a:cs typeface="Arial" charset="0"/>
              </a:rPr>
              <a:t>Security</a:t>
            </a:r>
          </a:p>
          <a:p>
            <a:pPr marL="457200" indent="-304800">
              <a:buClr>
                <a:schemeClr val="accent1"/>
              </a:buClr>
              <a:buSzPct val="100000"/>
              <a:buFont typeface="Arial" charset="0"/>
              <a:buChar char="-"/>
            </a:pPr>
            <a:r>
              <a:rPr lang="en-US" altLang="zh-CN" sz="1800" b="1" dirty="0">
                <a:solidFill>
                  <a:schemeClr val="bg1"/>
                </a:solidFill>
                <a:cs typeface="Arial" charset="0"/>
              </a:rPr>
              <a:t>API Management</a:t>
            </a:r>
          </a:p>
          <a:p>
            <a:pPr marL="457200" indent="-304800">
              <a:buClr>
                <a:schemeClr val="accent1"/>
              </a:buClr>
              <a:buSzPct val="100000"/>
              <a:buFont typeface="Arial" charset="0"/>
              <a:buChar char="-"/>
            </a:pPr>
            <a:r>
              <a:rPr lang="en-US" altLang="zh-CN" sz="1800" b="1" dirty="0">
                <a:solidFill>
                  <a:schemeClr val="bg1"/>
                </a:solidFill>
                <a:cs typeface="Arial" charset="0"/>
              </a:rPr>
              <a:t>Monitoring &amp; Logging</a:t>
            </a:r>
          </a:p>
          <a:p>
            <a:pPr marL="457200" indent="-304800"/>
            <a:endParaRPr lang="en-US" altLang="zh-CN" sz="1800" b="1" dirty="0">
              <a:cs typeface="Arial" charset="0"/>
            </a:endParaRPr>
          </a:p>
          <a:p>
            <a:pPr marL="457200" indent="-304800"/>
            <a:endParaRPr lang="en-US" altLang="zh-CN" sz="1800" b="1" dirty="0">
              <a:cs typeface="Arial" charset="0"/>
            </a:endParaRPr>
          </a:p>
        </p:txBody>
      </p:sp>
      <p:sp>
        <p:nvSpPr>
          <p:cNvPr id="8" name="Shape 337"/>
          <p:cNvSpPr txBox="1">
            <a:spLocks/>
          </p:cNvSpPr>
          <p:nvPr/>
        </p:nvSpPr>
        <p:spPr>
          <a:xfrm>
            <a:off x="113720" y="149918"/>
            <a:ext cx="8080540" cy="47444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nSpc>
                <a:spcPct val="90000"/>
              </a:lnSpc>
              <a:buClr>
                <a:srgbClr val="F79646"/>
              </a:buClr>
              <a:buSzPct val="25000"/>
              <a:buFont typeface="Arial"/>
              <a:buNone/>
            </a:pPr>
            <a:r>
              <a:rPr lang="en-US" sz="3200" dirty="0" smtClean="0">
                <a:solidFill>
                  <a:srgbClr val="F79646"/>
                </a:solidFill>
              </a:rPr>
              <a:t>However… </a:t>
            </a:r>
            <a:r>
              <a:rPr lang="en-US" sz="3200" dirty="0" err="1" smtClean="0">
                <a:solidFill>
                  <a:srgbClr val="F79646"/>
                </a:solidFill>
              </a:rPr>
              <a:t>Microservices</a:t>
            </a:r>
            <a:r>
              <a:rPr lang="en-US" sz="3200" dirty="0" smtClean="0">
                <a:solidFill>
                  <a:srgbClr val="F79646"/>
                </a:solidFill>
              </a:rPr>
              <a:t> are Hard</a:t>
            </a:r>
            <a:endParaRPr lang="en-US" sz="3200" dirty="0">
              <a:solidFill>
                <a:srgbClr val="F79646"/>
              </a:solidFill>
            </a:endParaRPr>
          </a:p>
        </p:txBody>
      </p:sp>
    </p:spTree>
    <p:extLst>
      <p:ext uri="{BB962C8B-B14F-4D97-AF65-F5344CB8AC3E}">
        <p14:creationId xmlns:p14="http://schemas.microsoft.com/office/powerpoint/2010/main" val="11471383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2801598" y="1981365"/>
            <a:ext cx="3540804" cy="1180770"/>
          </a:xfrm>
          <a:prstGeom prst="rect">
            <a:avLst/>
          </a:prstGeom>
          <a:noFill/>
          <a:ln>
            <a:noFill/>
          </a:ln>
        </p:spPr>
        <p:txBody>
          <a:bodyPr lIns="0" tIns="0" rIns="0" bIns="0" anchor="t" anchorCtr="0">
            <a:noAutofit/>
          </a:bodyPr>
          <a:lstStyle/>
          <a:p>
            <a:pPr marL="0" marR="0" lvl="0" indent="0" algn="ctr" rtl="0">
              <a:lnSpc>
                <a:spcPct val="90000"/>
              </a:lnSpc>
              <a:spcBef>
                <a:spcPts val="0"/>
              </a:spcBef>
              <a:buClr>
                <a:schemeClr val="accent6"/>
              </a:buClr>
              <a:buSzPct val="25000"/>
              <a:buFont typeface="Arial"/>
              <a:buNone/>
            </a:pPr>
            <a:r>
              <a:rPr lang="en-US" sz="9600" b="1">
                <a:solidFill>
                  <a:schemeClr val="accent6"/>
                </a:solidFill>
                <a:latin typeface="Arial"/>
                <a:ea typeface="Arial"/>
                <a:cs typeface="Arial"/>
                <a:sym typeface="Arial"/>
              </a:rPr>
              <a:t>HOW</a:t>
            </a:r>
          </a:p>
        </p:txBody>
      </p:sp>
    </p:spTree>
    <p:extLst>
      <p:ext uri="{BB962C8B-B14F-4D97-AF65-F5344CB8AC3E}">
        <p14:creationId xmlns:p14="http://schemas.microsoft.com/office/powerpoint/2010/main" val="3767523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2800" dirty="0">
                <a:solidFill>
                  <a:srgbClr val="008774"/>
                </a:solidFill>
                <a:latin typeface="Arial"/>
                <a:cs typeface="Arial"/>
              </a:rPr>
              <a:t>It Takes a Platform</a:t>
            </a:r>
            <a:endParaRPr lang="en" sz="2800" dirty="0">
              <a:solidFill>
                <a:srgbClr val="008774"/>
              </a:solidFill>
              <a:latin typeface="Arial"/>
              <a:cs typeface="Arial"/>
            </a:endParaRPr>
          </a:p>
        </p:txBody>
      </p:sp>
      <p:sp>
        <p:nvSpPr>
          <p:cNvPr id="3" name="Rectangle 2"/>
          <p:cNvSpPr/>
          <p:nvPr/>
        </p:nvSpPr>
        <p:spPr>
          <a:xfrm>
            <a:off x="1159241" y="1417588"/>
            <a:ext cx="6498736" cy="2308324"/>
          </a:xfrm>
          <a:prstGeom prst="rect">
            <a:avLst/>
          </a:prstGeom>
        </p:spPr>
        <p:txBody>
          <a:bodyPr wrap="square">
            <a:spAutoFit/>
          </a:bodyPr>
          <a:lstStyle/>
          <a:p>
            <a:pPr algn="ctr"/>
            <a:r>
              <a:rPr lang="en-US" sz="3600" dirty="0" smtClean="0">
                <a:solidFill>
                  <a:srgbClr val="7F7F7F"/>
                </a:solidFill>
              </a:rPr>
              <a:t>An end-to-end platform that makes implementing distributed application best practices, a </a:t>
            </a:r>
            <a:r>
              <a:rPr lang="en-US" sz="3600" dirty="0" smtClean="0">
                <a:solidFill>
                  <a:srgbClr val="E46C0A"/>
                </a:solidFill>
              </a:rPr>
              <a:t>turn-key</a:t>
            </a:r>
            <a:r>
              <a:rPr lang="en-US" sz="3600" dirty="0" smtClean="0">
                <a:solidFill>
                  <a:srgbClr val="7F7F7F"/>
                </a:solidFill>
              </a:rPr>
              <a:t> and </a:t>
            </a:r>
            <a:r>
              <a:rPr lang="en-US" sz="3600" dirty="0" smtClean="0">
                <a:solidFill>
                  <a:schemeClr val="accent6">
                    <a:lumMod val="75000"/>
                  </a:schemeClr>
                </a:solidFill>
              </a:rPr>
              <a:t>first</a:t>
            </a:r>
            <a:r>
              <a:rPr lang="en-US" sz="3600" dirty="0" smtClean="0">
                <a:solidFill>
                  <a:srgbClr val="7F7F7F"/>
                </a:solidFill>
              </a:rPr>
              <a:t> practice</a:t>
            </a:r>
          </a:p>
        </p:txBody>
      </p:sp>
    </p:spTree>
    <p:extLst>
      <p:ext uri="{BB962C8B-B14F-4D97-AF65-F5344CB8AC3E}">
        <p14:creationId xmlns:p14="http://schemas.microsoft.com/office/powerpoint/2010/main" val="1887832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6486525" y="3849688"/>
            <a:ext cx="1355725"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386" name="Picture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3914775"/>
            <a:ext cx="6223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ounded Rectangle 41"/>
          <p:cNvSpPr/>
          <p:nvPr/>
        </p:nvSpPr>
        <p:spPr>
          <a:xfrm>
            <a:off x="6194425" y="2698750"/>
            <a:ext cx="1354138"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388"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2762250"/>
            <a:ext cx="62071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ounded Rectangle 37"/>
          <p:cNvSpPr/>
          <p:nvPr/>
        </p:nvSpPr>
        <p:spPr>
          <a:xfrm>
            <a:off x="5332413" y="1882775"/>
            <a:ext cx="1354137"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6390" name="Picture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3450" y="1946275"/>
            <a:ext cx="6207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ounded Rectangle 35"/>
          <p:cNvSpPr/>
          <p:nvPr/>
        </p:nvSpPr>
        <p:spPr>
          <a:xfrm>
            <a:off x="3827463" y="947738"/>
            <a:ext cx="939800" cy="1282700"/>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Rounded Rectangle 32"/>
          <p:cNvSpPr/>
          <p:nvPr/>
        </p:nvSpPr>
        <p:spPr>
          <a:xfrm>
            <a:off x="1936750" y="1882775"/>
            <a:ext cx="1354138"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Rounded Rectangle 31"/>
          <p:cNvSpPr/>
          <p:nvPr/>
        </p:nvSpPr>
        <p:spPr>
          <a:xfrm>
            <a:off x="792163" y="3849688"/>
            <a:ext cx="1355725"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 name="Rounded Rectangle 2"/>
          <p:cNvSpPr/>
          <p:nvPr/>
        </p:nvSpPr>
        <p:spPr>
          <a:xfrm>
            <a:off x="992188" y="2794000"/>
            <a:ext cx="1355725" cy="74612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Shape 423"/>
          <p:cNvSpPr/>
          <p:nvPr/>
        </p:nvSpPr>
        <p:spPr>
          <a:xfrm>
            <a:off x="3622675" y="3540125"/>
            <a:ext cx="1373188" cy="1373188"/>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lstStyle/>
          <a:p>
            <a:pPr>
              <a:spcBef>
                <a:spcPts val="0"/>
              </a:spcBef>
              <a:defRPr/>
            </a:pPr>
            <a:endParaRPr/>
          </a:p>
        </p:txBody>
      </p:sp>
      <p:sp>
        <p:nvSpPr>
          <p:cNvPr id="16397" name="Shape 424"/>
          <p:cNvSpPr txBox="1">
            <a:spLocks noChangeArrowheads="1"/>
          </p:cNvSpPr>
          <p:nvPr/>
        </p:nvSpPr>
        <p:spPr bwMode="auto">
          <a:xfrm>
            <a:off x="3732213" y="3756025"/>
            <a:ext cx="11493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5" tIns="9525" rIns="9525" bIns="9525"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525"/>
              </a:spcAft>
              <a:buSzPct val="25000"/>
            </a:pPr>
            <a:r>
              <a:rPr lang="en-US" sz="1300" b="1" dirty="0">
                <a:cs typeface="Arial" charset="0"/>
                <a:sym typeface="Arial" charset="0"/>
              </a:rPr>
              <a:t>APPLICATION</a:t>
            </a:r>
          </a:p>
        </p:txBody>
      </p:sp>
      <p:sp>
        <p:nvSpPr>
          <p:cNvPr id="16398" name="Shape 425"/>
          <p:cNvSpPr>
            <a:spLocks noChangeArrowheads="1"/>
          </p:cNvSpPr>
          <p:nvPr/>
        </p:nvSpPr>
        <p:spPr bwMode="auto">
          <a:xfrm rot="10800000">
            <a:off x="2019300" y="4030663"/>
            <a:ext cx="1514475" cy="392112"/>
          </a:xfrm>
          <a:prstGeom prst="leftArrow">
            <a:avLst>
              <a:gd name="adj1" fmla="val 60000"/>
              <a:gd name="adj2" fmla="val 49924"/>
            </a:avLst>
          </a:prstGeom>
          <a:solidFill>
            <a:srgbClr val="2D8B8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399" name="Shape 426"/>
          <p:cNvSpPr>
            <a:spLocks noChangeArrowheads="1"/>
          </p:cNvSpPr>
          <p:nvPr/>
        </p:nvSpPr>
        <p:spPr bwMode="auto">
          <a:xfrm>
            <a:off x="1539875" y="3841750"/>
            <a:ext cx="960438" cy="768350"/>
          </a:xfrm>
          <a:prstGeom prst="roundRect">
            <a:avLst>
              <a:gd name="adj" fmla="val 10000"/>
            </a:avLst>
          </a:prstGeom>
          <a:solidFill>
            <a:srgbClr val="1D5852"/>
          </a:solidFill>
          <a:ln w="25400">
            <a:solidFill>
              <a:schemeClr val="bg1"/>
            </a:solidFill>
            <a:round/>
            <a:headEnd/>
            <a:tailEnd/>
          </a:ln>
        </p:spPr>
        <p:txBody>
          <a:bodyPr lIns="91425" tIns="91425" rIns="91425" bIns="91425" anchor="ctr"/>
          <a:lstStyle/>
          <a:p>
            <a:endParaRPr lang="en-US"/>
          </a:p>
        </p:txBody>
      </p:sp>
      <p:sp>
        <p:nvSpPr>
          <p:cNvPr id="16400" name="Shape 427"/>
          <p:cNvSpPr txBox="1">
            <a:spLocks noChangeArrowheads="1"/>
          </p:cNvSpPr>
          <p:nvPr/>
        </p:nvSpPr>
        <p:spPr bwMode="auto">
          <a:xfrm>
            <a:off x="1565275" y="3860800"/>
            <a:ext cx="9159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Health management</a:t>
            </a:r>
          </a:p>
        </p:txBody>
      </p:sp>
      <p:sp>
        <p:nvSpPr>
          <p:cNvPr id="16401" name="Shape 428"/>
          <p:cNvSpPr>
            <a:spLocks noChangeArrowheads="1"/>
          </p:cNvSpPr>
          <p:nvPr/>
        </p:nvSpPr>
        <p:spPr bwMode="auto">
          <a:xfrm rot="-9000000">
            <a:off x="2225675" y="3265488"/>
            <a:ext cx="1512888" cy="390525"/>
          </a:xfrm>
          <a:prstGeom prst="leftArrow">
            <a:avLst>
              <a:gd name="adj1" fmla="val 60000"/>
              <a:gd name="adj2" fmla="val 50075"/>
            </a:avLst>
          </a:prstGeom>
          <a:solidFill>
            <a:srgbClr val="3A988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02" name="Shape 429"/>
          <p:cNvSpPr>
            <a:spLocks noChangeArrowheads="1"/>
          </p:cNvSpPr>
          <p:nvPr/>
        </p:nvSpPr>
        <p:spPr bwMode="auto">
          <a:xfrm>
            <a:off x="1824038" y="2786063"/>
            <a:ext cx="960437" cy="768350"/>
          </a:xfrm>
          <a:prstGeom prst="roundRect">
            <a:avLst>
              <a:gd name="adj" fmla="val 10000"/>
            </a:avLst>
          </a:prstGeom>
          <a:solidFill>
            <a:srgbClr val="287972"/>
          </a:solidFill>
          <a:ln w="28575">
            <a:solidFill>
              <a:schemeClr val="bg1"/>
            </a:solidFill>
            <a:round/>
            <a:headEnd/>
            <a:tailEnd/>
          </a:ln>
        </p:spPr>
        <p:txBody>
          <a:bodyPr lIns="20950" tIns="20950" rIns="20950" bIns="20950" anchor="ctr"/>
          <a:lstStyle/>
          <a:p>
            <a:pPr algn="ctr">
              <a:lnSpc>
                <a:spcPct val="90000"/>
              </a:lnSpc>
              <a:spcAft>
                <a:spcPts val="388"/>
              </a:spcAft>
              <a:buSzPct val="25000"/>
            </a:pPr>
            <a:endParaRPr lang="en-US" sz="1100">
              <a:solidFill>
                <a:srgbClr val="FFFFFF"/>
              </a:solidFill>
            </a:endParaRPr>
          </a:p>
        </p:txBody>
      </p:sp>
      <p:sp>
        <p:nvSpPr>
          <p:cNvPr id="16403" name="Shape 430"/>
          <p:cNvSpPr txBox="1">
            <a:spLocks noChangeArrowheads="1"/>
          </p:cNvSpPr>
          <p:nvPr/>
        </p:nvSpPr>
        <p:spPr bwMode="auto">
          <a:xfrm>
            <a:off x="1846263" y="2794000"/>
            <a:ext cx="9159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APM</a:t>
            </a:r>
          </a:p>
        </p:txBody>
      </p:sp>
      <p:sp>
        <p:nvSpPr>
          <p:cNvPr id="16404" name="Shape 431"/>
          <p:cNvSpPr>
            <a:spLocks noChangeArrowheads="1"/>
          </p:cNvSpPr>
          <p:nvPr/>
        </p:nvSpPr>
        <p:spPr bwMode="auto">
          <a:xfrm rot="-7200000">
            <a:off x="2785269" y="2704306"/>
            <a:ext cx="1514475" cy="392113"/>
          </a:xfrm>
          <a:prstGeom prst="leftArrow">
            <a:avLst>
              <a:gd name="adj1" fmla="val 60000"/>
              <a:gd name="adj2" fmla="val 49924"/>
            </a:avLst>
          </a:prstGeom>
          <a:solidFill>
            <a:srgbClr val="46A69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05" name="Shape 432"/>
          <p:cNvSpPr>
            <a:spLocks noChangeArrowheads="1"/>
          </p:cNvSpPr>
          <p:nvPr/>
        </p:nvSpPr>
        <p:spPr bwMode="auto">
          <a:xfrm>
            <a:off x="2684463" y="1860550"/>
            <a:ext cx="960437" cy="768350"/>
          </a:xfrm>
          <a:prstGeom prst="roundRect">
            <a:avLst>
              <a:gd name="adj" fmla="val 10000"/>
            </a:avLst>
          </a:prstGeom>
          <a:solidFill>
            <a:srgbClr val="2C877F"/>
          </a:solidFill>
          <a:ln w="25400">
            <a:solidFill>
              <a:schemeClr val="bg1"/>
            </a:solidFill>
            <a:round/>
            <a:headEnd/>
            <a:tailEnd/>
          </a:ln>
        </p:spPr>
        <p:txBody>
          <a:bodyPr lIns="91425" tIns="91425" rIns="91425" bIns="91425" anchor="ctr"/>
          <a:lstStyle/>
          <a:p>
            <a:endParaRPr lang="en-US"/>
          </a:p>
        </p:txBody>
      </p:sp>
      <p:sp>
        <p:nvSpPr>
          <p:cNvPr id="16406" name="Shape 433"/>
          <p:cNvSpPr txBox="1">
            <a:spLocks noChangeArrowheads="1"/>
          </p:cNvSpPr>
          <p:nvPr/>
        </p:nvSpPr>
        <p:spPr bwMode="auto">
          <a:xfrm>
            <a:off x="2706688" y="1931988"/>
            <a:ext cx="9159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Log aggregation</a:t>
            </a:r>
          </a:p>
        </p:txBody>
      </p:sp>
      <p:sp>
        <p:nvSpPr>
          <p:cNvPr id="16407" name="Shape 434"/>
          <p:cNvSpPr>
            <a:spLocks noChangeArrowheads="1"/>
          </p:cNvSpPr>
          <p:nvPr/>
        </p:nvSpPr>
        <p:spPr bwMode="auto">
          <a:xfrm rot="-5400000">
            <a:off x="3552032" y="2499519"/>
            <a:ext cx="1512887" cy="390525"/>
          </a:xfrm>
          <a:prstGeom prst="leftArrow">
            <a:avLst>
              <a:gd name="adj1" fmla="val 60000"/>
              <a:gd name="adj2" fmla="val 50075"/>
            </a:avLst>
          </a:prstGeom>
          <a:solidFill>
            <a:srgbClr val="57A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08" name="Shape 435"/>
          <p:cNvSpPr>
            <a:spLocks noChangeArrowheads="1"/>
          </p:cNvSpPr>
          <p:nvPr/>
        </p:nvSpPr>
        <p:spPr bwMode="auto">
          <a:xfrm>
            <a:off x="3827463" y="1698625"/>
            <a:ext cx="962025" cy="769938"/>
          </a:xfrm>
          <a:prstGeom prst="roundRect">
            <a:avLst>
              <a:gd name="adj" fmla="val 10000"/>
            </a:avLst>
          </a:prstGeom>
          <a:solidFill>
            <a:srgbClr val="359C93"/>
          </a:solidFill>
          <a:ln w="25400">
            <a:solidFill>
              <a:schemeClr val="bg1"/>
            </a:solidFill>
            <a:round/>
            <a:headEnd/>
            <a:tailEnd/>
          </a:ln>
        </p:spPr>
        <p:txBody>
          <a:bodyPr lIns="91425" tIns="91425" rIns="91425" bIns="91425" anchor="ctr"/>
          <a:lstStyle/>
          <a:p>
            <a:endParaRPr lang="en-US"/>
          </a:p>
        </p:txBody>
      </p:sp>
      <p:sp>
        <p:nvSpPr>
          <p:cNvPr id="16409" name="Shape 436"/>
          <p:cNvSpPr txBox="1">
            <a:spLocks noChangeArrowheads="1"/>
          </p:cNvSpPr>
          <p:nvPr/>
        </p:nvSpPr>
        <p:spPr bwMode="auto">
          <a:xfrm>
            <a:off x="3863975" y="1698625"/>
            <a:ext cx="9159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Roles and Policy</a:t>
            </a:r>
          </a:p>
        </p:txBody>
      </p:sp>
      <p:sp>
        <p:nvSpPr>
          <p:cNvPr id="16410" name="Shape 437"/>
          <p:cNvSpPr>
            <a:spLocks noChangeArrowheads="1"/>
          </p:cNvSpPr>
          <p:nvPr/>
        </p:nvSpPr>
        <p:spPr bwMode="auto">
          <a:xfrm rot="-3600000">
            <a:off x="4317206" y="2704307"/>
            <a:ext cx="1514475" cy="392112"/>
          </a:xfrm>
          <a:prstGeom prst="leftArrow">
            <a:avLst>
              <a:gd name="adj1" fmla="val 60000"/>
              <a:gd name="adj2" fmla="val 49924"/>
            </a:avLst>
          </a:prstGeom>
          <a:solidFill>
            <a:srgbClr val="6DB2A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11" name="Shape 438"/>
          <p:cNvSpPr>
            <a:spLocks noChangeArrowheads="1"/>
          </p:cNvSpPr>
          <p:nvPr/>
        </p:nvSpPr>
        <p:spPr bwMode="auto">
          <a:xfrm>
            <a:off x="4972050" y="1860550"/>
            <a:ext cx="962025" cy="768350"/>
          </a:xfrm>
          <a:prstGeom prst="roundRect">
            <a:avLst>
              <a:gd name="adj" fmla="val 10000"/>
            </a:avLst>
          </a:prstGeom>
          <a:solidFill>
            <a:srgbClr val="2C877F"/>
          </a:solidFill>
          <a:ln w="25400">
            <a:solidFill>
              <a:schemeClr val="bg1"/>
            </a:solidFill>
            <a:round/>
            <a:headEnd/>
            <a:tailEnd/>
          </a:ln>
        </p:spPr>
        <p:txBody>
          <a:bodyPr lIns="91425" tIns="91425" rIns="91425" bIns="91425" anchor="ctr"/>
          <a:lstStyle/>
          <a:p>
            <a:endParaRPr lang="en-US"/>
          </a:p>
        </p:txBody>
      </p:sp>
      <p:sp>
        <p:nvSpPr>
          <p:cNvPr id="16412" name="Shape 439"/>
          <p:cNvSpPr txBox="1">
            <a:spLocks noChangeArrowheads="1"/>
          </p:cNvSpPr>
          <p:nvPr/>
        </p:nvSpPr>
        <p:spPr bwMode="auto">
          <a:xfrm>
            <a:off x="4994275" y="1900238"/>
            <a:ext cx="9159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Security and Isolation</a:t>
            </a:r>
          </a:p>
        </p:txBody>
      </p:sp>
      <p:sp>
        <p:nvSpPr>
          <p:cNvPr id="16413" name="Shape 440"/>
          <p:cNvSpPr>
            <a:spLocks noChangeArrowheads="1"/>
          </p:cNvSpPr>
          <p:nvPr/>
        </p:nvSpPr>
        <p:spPr bwMode="auto">
          <a:xfrm rot="-1800000">
            <a:off x="4878388" y="3265488"/>
            <a:ext cx="1512887" cy="390525"/>
          </a:xfrm>
          <a:prstGeom prst="leftArrow">
            <a:avLst>
              <a:gd name="adj1" fmla="val 60000"/>
              <a:gd name="adj2" fmla="val 50075"/>
            </a:avLst>
          </a:prstGeom>
          <a:solidFill>
            <a:srgbClr val="83B5B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14" name="Shape 441"/>
          <p:cNvSpPr>
            <a:spLocks noChangeArrowheads="1"/>
          </p:cNvSpPr>
          <p:nvPr/>
        </p:nvSpPr>
        <p:spPr bwMode="auto">
          <a:xfrm>
            <a:off x="5810250" y="2697163"/>
            <a:ext cx="960438" cy="769937"/>
          </a:xfrm>
          <a:prstGeom prst="roundRect">
            <a:avLst>
              <a:gd name="adj" fmla="val 10000"/>
            </a:avLst>
          </a:prstGeom>
          <a:solidFill>
            <a:srgbClr val="287972"/>
          </a:solidFill>
          <a:ln w="25400">
            <a:solidFill>
              <a:schemeClr val="bg1"/>
            </a:solidFill>
            <a:round/>
            <a:headEnd/>
            <a:tailEnd/>
          </a:ln>
        </p:spPr>
        <p:txBody>
          <a:bodyPr lIns="91425" tIns="91425" rIns="91425" bIns="91425" anchor="ctr"/>
          <a:lstStyle/>
          <a:p>
            <a:endParaRPr lang="en-US"/>
          </a:p>
        </p:txBody>
      </p:sp>
      <p:sp>
        <p:nvSpPr>
          <p:cNvPr id="16415" name="Shape 442"/>
          <p:cNvSpPr txBox="1">
            <a:spLocks noChangeArrowheads="1"/>
          </p:cNvSpPr>
          <p:nvPr/>
        </p:nvSpPr>
        <p:spPr bwMode="auto">
          <a:xfrm>
            <a:off x="5835650" y="2719388"/>
            <a:ext cx="9159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Scaling</a:t>
            </a:r>
          </a:p>
        </p:txBody>
      </p:sp>
      <p:sp>
        <p:nvSpPr>
          <p:cNvPr id="16416" name="Shape 443"/>
          <p:cNvSpPr>
            <a:spLocks noChangeArrowheads="1"/>
          </p:cNvSpPr>
          <p:nvPr/>
        </p:nvSpPr>
        <p:spPr bwMode="auto">
          <a:xfrm>
            <a:off x="5083175" y="4030663"/>
            <a:ext cx="1514475" cy="392112"/>
          </a:xfrm>
          <a:prstGeom prst="leftArrow">
            <a:avLst>
              <a:gd name="adj1" fmla="val 60000"/>
              <a:gd name="adj2" fmla="val 49924"/>
            </a:avLst>
          </a:prstGeom>
          <a:solidFill>
            <a:srgbClr val="97BBB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p>
        </p:txBody>
      </p:sp>
      <p:sp>
        <p:nvSpPr>
          <p:cNvPr id="16417" name="Shape 444"/>
          <p:cNvSpPr>
            <a:spLocks noChangeArrowheads="1"/>
          </p:cNvSpPr>
          <p:nvPr/>
        </p:nvSpPr>
        <p:spPr bwMode="auto">
          <a:xfrm>
            <a:off x="6116638" y="3841750"/>
            <a:ext cx="960437" cy="768350"/>
          </a:xfrm>
          <a:prstGeom prst="roundRect">
            <a:avLst>
              <a:gd name="adj" fmla="val 10000"/>
            </a:avLst>
          </a:prstGeom>
          <a:solidFill>
            <a:srgbClr val="22645E"/>
          </a:solidFill>
          <a:ln w="25400">
            <a:solidFill>
              <a:schemeClr val="bg1"/>
            </a:solidFill>
            <a:round/>
            <a:headEnd/>
            <a:tailEnd/>
          </a:ln>
        </p:spPr>
        <p:txBody>
          <a:bodyPr lIns="91425" tIns="91425" rIns="91425" bIns="91425" anchor="ctr"/>
          <a:lstStyle/>
          <a:p>
            <a:endParaRPr lang="en-US">
              <a:solidFill>
                <a:srgbClr val="1D5852"/>
              </a:solidFill>
            </a:endParaRPr>
          </a:p>
        </p:txBody>
      </p:sp>
      <p:sp>
        <p:nvSpPr>
          <p:cNvPr id="16418" name="Shape 445"/>
          <p:cNvSpPr txBox="1">
            <a:spLocks noChangeArrowheads="1"/>
          </p:cNvSpPr>
          <p:nvPr/>
        </p:nvSpPr>
        <p:spPr bwMode="auto">
          <a:xfrm>
            <a:off x="6138863" y="3871913"/>
            <a:ext cx="9159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950" tIns="20950" rIns="20950" bIns="2095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90000"/>
              </a:lnSpc>
              <a:spcAft>
                <a:spcPts val="388"/>
              </a:spcAft>
              <a:buSzPct val="25000"/>
            </a:pPr>
            <a:r>
              <a:rPr lang="en-US" sz="1100">
                <a:solidFill>
                  <a:srgbClr val="FFFFFF"/>
                </a:solidFill>
                <a:cs typeface="Arial" charset="0"/>
                <a:sym typeface="Arial" charset="0"/>
              </a:rPr>
              <a:t>Blue green deployment</a:t>
            </a:r>
          </a:p>
        </p:txBody>
      </p:sp>
      <p:pic>
        <p:nvPicPr>
          <p:cNvPr id="16419" name="Picture 1" descr="A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9813" y="2860675"/>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97075" y="1946275"/>
            <a:ext cx="6207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1" name="Picture 3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75100" y="987425"/>
            <a:ext cx="6207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2" name="Picture 4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9788" y="3917950"/>
            <a:ext cx="6127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14952" y="3375705"/>
            <a:ext cx="167957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itle 3"/>
          <p:cNvSpPr>
            <a:spLocks noGrp="1"/>
          </p:cNvSpPr>
          <p:nvPr>
            <p:ph type="title"/>
          </p:nvPr>
        </p:nvSpPr>
        <p:spPr>
          <a:xfrm>
            <a:off x="48248" y="110383"/>
            <a:ext cx="9095752" cy="460374"/>
          </a:xfrm>
        </p:spPr>
        <p:txBody>
          <a:bodyPr/>
          <a:lstStyle/>
          <a:p>
            <a:r>
              <a:rPr lang="en-US" sz="3200" b="0" dirty="0" smtClean="0">
                <a:solidFill>
                  <a:srgbClr val="F79646"/>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83547651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32440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t="15584"/>
          <a:stretch/>
        </p:blipFill>
        <p:spPr>
          <a:xfrm>
            <a:off x="0" y="0"/>
            <a:ext cx="9144000" cy="5143499"/>
          </a:xfrm>
          <a:prstGeom prst="rect">
            <a:avLst/>
          </a:prstGeom>
          <a:noFill/>
          <a:ln>
            <a:noFill/>
          </a:ln>
        </p:spPr>
      </p:pic>
      <p:sp>
        <p:nvSpPr>
          <p:cNvPr id="431" name="Shape 431"/>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lIns="68575" tIns="34275" rIns="68575" bIns="34275"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32" name="Shape 432"/>
          <p:cNvGrpSpPr/>
          <p:nvPr/>
        </p:nvGrpSpPr>
        <p:grpSpPr>
          <a:xfrm>
            <a:off x="3754005" y="2328640"/>
            <a:ext cx="1187449" cy="800194"/>
            <a:chOff x="1314450" y="2381250"/>
            <a:chExt cx="1847849" cy="1245222"/>
          </a:xfrm>
        </p:grpSpPr>
        <p:sp>
          <p:nvSpPr>
            <p:cNvPr id="433" name="Shape 433"/>
            <p:cNvSpPr/>
            <p:nvPr/>
          </p:nvSpPr>
          <p:spPr>
            <a:xfrm>
              <a:off x="1752600" y="2806700"/>
              <a:ext cx="1028700" cy="635000"/>
            </a:xfrm>
            <a:prstGeom prst="roundRect">
              <a:avLst>
                <a:gd name="adj" fmla="val 16667"/>
              </a:avLst>
            </a:prstGeom>
            <a:solidFill>
              <a:schemeClr val="lt1"/>
            </a:solidFill>
            <a:ln>
              <a:noFill/>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434" name="Shape 434"/>
            <p:cNvPicPr preferRelativeResize="0"/>
            <p:nvPr/>
          </p:nvPicPr>
          <p:blipFill rotWithShape="1">
            <a:blip r:embed="rId4">
              <a:alphaModFix/>
            </a:blip>
            <a:srcRect/>
            <a:stretch/>
          </p:blipFill>
          <p:spPr>
            <a:xfrm>
              <a:off x="1314450" y="2381250"/>
              <a:ext cx="1847849" cy="1245222"/>
            </a:xfrm>
            <a:prstGeom prst="rect">
              <a:avLst/>
            </a:prstGeom>
            <a:noFill/>
            <a:ln>
              <a:noFill/>
            </a:ln>
          </p:spPr>
        </p:pic>
      </p:grpSp>
      <p:cxnSp>
        <p:nvCxnSpPr>
          <p:cNvPr id="435" name="Shape 435"/>
          <p:cNvCxnSpPr/>
          <p:nvPr/>
        </p:nvCxnSpPr>
        <p:spPr>
          <a:xfrm>
            <a:off x="596900" y="2111130"/>
            <a:ext cx="7848599" cy="1587"/>
          </a:xfrm>
          <a:prstGeom prst="straightConnector1">
            <a:avLst/>
          </a:prstGeom>
          <a:noFill/>
          <a:ln w="22225" cap="flat" cmpd="sng">
            <a:solidFill>
              <a:schemeClr val="accent1"/>
            </a:solidFill>
            <a:prstDash val="solid"/>
            <a:round/>
            <a:headEnd type="none" w="med" len="med"/>
            <a:tailEnd type="none" w="med" len="med"/>
          </a:ln>
        </p:spPr>
      </p:cxnSp>
      <p:cxnSp>
        <p:nvCxnSpPr>
          <p:cNvPr id="436" name="Shape 436"/>
          <p:cNvCxnSpPr/>
          <p:nvPr/>
        </p:nvCxnSpPr>
        <p:spPr>
          <a:xfrm>
            <a:off x="596900" y="3428753"/>
            <a:ext cx="7848599" cy="1587"/>
          </a:xfrm>
          <a:prstGeom prst="straightConnector1">
            <a:avLst/>
          </a:prstGeom>
          <a:noFill/>
          <a:ln w="22225" cap="flat" cmpd="sng">
            <a:solidFill>
              <a:schemeClr val="accent1"/>
            </a:solidFill>
            <a:prstDash val="solid"/>
            <a:round/>
            <a:headEnd type="none" w="med" len="med"/>
            <a:tailEnd type="none" w="med" len="med"/>
          </a:ln>
        </p:spPr>
      </p:cxnSp>
      <p:sp>
        <p:nvSpPr>
          <p:cNvPr id="437" name="Shape 437"/>
          <p:cNvSpPr txBox="1"/>
          <p:nvPr/>
        </p:nvSpPr>
        <p:spPr>
          <a:xfrm>
            <a:off x="1820793" y="1336858"/>
            <a:ext cx="5209486" cy="460500"/>
          </a:xfrm>
          <a:prstGeom prst="rect">
            <a:avLst/>
          </a:prstGeom>
          <a:noFill/>
          <a:ln>
            <a:noFill/>
          </a:ln>
        </p:spPr>
        <p:txBody>
          <a:bodyPr lIns="0" tIns="0" rIns="0" bIns="0" anchor="t" anchorCtr="0">
            <a:noAutofit/>
          </a:bodyPr>
          <a:lstStyle/>
          <a:p>
            <a:pPr algn="just" defTabSz="914400">
              <a:lnSpc>
                <a:spcPct val="90000"/>
              </a:lnSpc>
            </a:pPr>
            <a:endParaRPr sz="4500" b="1" kern="0">
              <a:solidFill>
                <a:srgbClr val="008881"/>
              </a:solidFill>
              <a:latin typeface="Calibri"/>
              <a:ea typeface="Calibri"/>
              <a:cs typeface="Calibri"/>
              <a:sym typeface="Calibri"/>
            </a:endParaRPr>
          </a:p>
        </p:txBody>
      </p:sp>
      <p:sp>
        <p:nvSpPr>
          <p:cNvPr id="438" name="Shape 438"/>
          <p:cNvSpPr txBox="1"/>
          <p:nvPr/>
        </p:nvSpPr>
        <p:spPr>
          <a:xfrm>
            <a:off x="205956" y="1396070"/>
            <a:ext cx="8410499" cy="460500"/>
          </a:xfrm>
          <a:prstGeom prst="rect">
            <a:avLst/>
          </a:prstGeom>
          <a:noFill/>
          <a:ln>
            <a:noFill/>
          </a:ln>
        </p:spPr>
        <p:txBody>
          <a:bodyPr lIns="0" tIns="0" rIns="0" bIns="0" anchor="t" anchorCtr="0">
            <a:noAutofit/>
          </a:bodyPr>
          <a:lstStyle/>
          <a:p>
            <a:pPr algn="ctr" defTabSz="914400">
              <a:lnSpc>
                <a:spcPct val="90000"/>
              </a:lnSpc>
              <a:buClr>
                <a:srgbClr val="74CEC7"/>
              </a:buClr>
              <a:buSzPct val="25000"/>
              <a:buFont typeface="Arial"/>
              <a:buNone/>
            </a:pPr>
            <a:r>
              <a:rPr lang="en-US" sz="3200" b="1" kern="0">
                <a:solidFill>
                  <a:srgbClr val="74CEC7"/>
                </a:solidFill>
                <a:latin typeface="Arial"/>
                <a:ea typeface="Arial"/>
                <a:cs typeface="Arial"/>
                <a:sym typeface="Arial"/>
              </a:rPr>
              <a:t>D E M O</a:t>
            </a:r>
          </a:p>
        </p:txBody>
      </p:sp>
    </p:spTree>
    <p:extLst>
      <p:ext uri="{BB962C8B-B14F-4D97-AF65-F5344CB8AC3E}">
        <p14:creationId xmlns:p14="http://schemas.microsoft.com/office/powerpoint/2010/main" val="14082342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a:off x="2311180" y="640983"/>
            <a:ext cx="3510445"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Framework</a:t>
            </a:r>
          </a:p>
        </p:txBody>
      </p:sp>
      <p:grpSp>
        <p:nvGrpSpPr>
          <p:cNvPr id="349" name="Shape 349"/>
          <p:cNvGrpSpPr/>
          <p:nvPr/>
        </p:nvGrpSpPr>
        <p:grpSpPr>
          <a:xfrm>
            <a:off x="2799805" y="1942548"/>
            <a:ext cx="1938398" cy="290114"/>
            <a:chOff x="2799805" y="1874165"/>
            <a:chExt cx="1938398" cy="290114"/>
          </a:xfrm>
        </p:grpSpPr>
        <p:cxnSp>
          <p:nvCxnSpPr>
            <p:cNvPr id="350" name="Shape 350"/>
            <p:cNvCxnSpPr/>
            <p:nvPr/>
          </p:nvCxnSpPr>
          <p:spPr>
            <a:xfrm>
              <a:off x="2799805" y="1874165"/>
              <a:ext cx="0" cy="278433"/>
            </a:xfrm>
            <a:prstGeom prst="straightConnector1">
              <a:avLst/>
            </a:prstGeom>
            <a:noFill/>
            <a:ln w="25400" cap="flat" cmpd="sng">
              <a:solidFill>
                <a:schemeClr val="accent6"/>
              </a:solidFill>
              <a:prstDash val="solid"/>
              <a:round/>
              <a:headEnd type="stealth" w="lg" len="lg"/>
              <a:tailEnd type="stealth" w="lg" len="lg"/>
            </a:ln>
          </p:spPr>
        </p:cxnSp>
        <p:sp>
          <p:nvSpPr>
            <p:cNvPr id="351" name="Shape 351"/>
            <p:cNvSpPr txBox="1"/>
            <p:nvPr/>
          </p:nvSpPr>
          <p:spPr>
            <a:xfrm>
              <a:off x="2860316" y="1887280"/>
              <a:ext cx="1877888"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12 Factor App</a:t>
              </a:r>
            </a:p>
          </p:txBody>
        </p:sp>
      </p:grpSp>
      <p:grpSp>
        <p:nvGrpSpPr>
          <p:cNvPr id="352" name="Shape 352"/>
          <p:cNvGrpSpPr/>
          <p:nvPr/>
        </p:nvGrpSpPr>
        <p:grpSpPr>
          <a:xfrm>
            <a:off x="2799808" y="2905127"/>
            <a:ext cx="1981451" cy="297423"/>
            <a:chOff x="2799808" y="2836744"/>
            <a:chExt cx="1981451" cy="297423"/>
          </a:xfrm>
        </p:grpSpPr>
        <p:cxnSp>
          <p:nvCxnSpPr>
            <p:cNvPr id="353" name="Shape 353"/>
            <p:cNvCxnSpPr/>
            <p:nvPr/>
          </p:nvCxnSpPr>
          <p:spPr>
            <a:xfrm>
              <a:off x="2799808" y="2836744"/>
              <a:ext cx="0" cy="278433"/>
            </a:xfrm>
            <a:prstGeom prst="straightConnector1">
              <a:avLst/>
            </a:prstGeom>
            <a:noFill/>
            <a:ln w="25400" cap="flat" cmpd="sng">
              <a:solidFill>
                <a:srgbClr val="F79646"/>
              </a:solidFill>
              <a:prstDash val="solid"/>
              <a:round/>
              <a:headEnd type="stealth" w="lg" len="lg"/>
              <a:tailEnd type="stealth" w="lg" len="lg"/>
            </a:ln>
          </p:spPr>
        </p:cxnSp>
        <p:sp>
          <p:nvSpPr>
            <p:cNvPr id="354" name="Shape 354"/>
            <p:cNvSpPr txBox="1"/>
            <p:nvPr/>
          </p:nvSpPr>
          <p:spPr>
            <a:xfrm>
              <a:off x="2860316" y="2857168"/>
              <a:ext cx="1920943"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BOSH Release</a:t>
              </a:r>
            </a:p>
          </p:txBody>
        </p:sp>
      </p:grpSp>
      <p:grpSp>
        <p:nvGrpSpPr>
          <p:cNvPr id="355" name="Shape 355"/>
          <p:cNvGrpSpPr/>
          <p:nvPr/>
        </p:nvGrpSpPr>
        <p:grpSpPr>
          <a:xfrm>
            <a:off x="2799808" y="3859765"/>
            <a:ext cx="2699496" cy="298531"/>
            <a:chOff x="2799808" y="3791382"/>
            <a:chExt cx="2699496" cy="298531"/>
          </a:xfrm>
        </p:grpSpPr>
        <p:cxnSp>
          <p:nvCxnSpPr>
            <p:cNvPr id="356" name="Shape 356"/>
            <p:cNvCxnSpPr/>
            <p:nvPr/>
          </p:nvCxnSpPr>
          <p:spPr>
            <a:xfrm>
              <a:off x="2799808" y="3791382"/>
              <a:ext cx="0" cy="278433"/>
            </a:xfrm>
            <a:prstGeom prst="straightConnector1">
              <a:avLst/>
            </a:prstGeom>
            <a:noFill/>
            <a:ln w="25400" cap="flat" cmpd="sng">
              <a:solidFill>
                <a:srgbClr val="F79646"/>
              </a:solidFill>
              <a:prstDash val="solid"/>
              <a:round/>
              <a:headEnd type="stealth" w="lg" len="lg"/>
              <a:tailEnd type="stealth" w="lg" len="lg"/>
            </a:ln>
          </p:spPr>
        </p:cxnSp>
        <p:sp>
          <p:nvSpPr>
            <p:cNvPr id="357" name="Shape 357"/>
            <p:cNvSpPr txBox="1"/>
            <p:nvPr/>
          </p:nvSpPr>
          <p:spPr>
            <a:xfrm>
              <a:off x="2860316" y="3812914"/>
              <a:ext cx="2638988"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Cloud Provider Interface</a:t>
              </a:r>
            </a:p>
          </p:txBody>
        </p:sp>
      </p:grpSp>
      <p:sp>
        <p:nvSpPr>
          <p:cNvPr id="358" name="Shape 358"/>
          <p:cNvSpPr/>
          <p:nvPr/>
        </p:nvSpPr>
        <p:spPr>
          <a:xfrm>
            <a:off x="783487" y="640983"/>
            <a:ext cx="1456398"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Culture</a:t>
            </a:r>
          </a:p>
        </p:txBody>
      </p:sp>
      <p:sp>
        <p:nvSpPr>
          <p:cNvPr id="359" name="Shape 359"/>
          <p:cNvSpPr/>
          <p:nvPr/>
        </p:nvSpPr>
        <p:spPr>
          <a:xfrm>
            <a:off x="6019858" y="640983"/>
            <a:ext cx="2291100"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Tools</a:t>
            </a:r>
          </a:p>
        </p:txBody>
      </p:sp>
      <p:cxnSp>
        <p:nvCxnSpPr>
          <p:cNvPr id="360" name="Shape 360"/>
          <p:cNvCxnSpPr/>
          <p:nvPr/>
        </p:nvCxnSpPr>
        <p:spPr>
          <a:xfrm>
            <a:off x="5821626" y="776829"/>
            <a:ext cx="0" cy="4128965"/>
          </a:xfrm>
          <a:prstGeom prst="straightConnector1">
            <a:avLst/>
          </a:prstGeom>
          <a:noFill/>
          <a:ln w="28575" cap="flat" cmpd="sng">
            <a:solidFill>
              <a:srgbClr val="FFFF00"/>
            </a:solidFill>
            <a:prstDash val="dot"/>
            <a:bevel/>
            <a:headEnd type="none" w="med" len="med"/>
            <a:tailEnd type="none" w="med" len="med"/>
          </a:ln>
        </p:spPr>
      </p:cxnSp>
      <p:cxnSp>
        <p:nvCxnSpPr>
          <p:cNvPr id="361" name="Shape 361"/>
          <p:cNvCxnSpPr/>
          <p:nvPr/>
        </p:nvCxnSpPr>
        <p:spPr>
          <a:xfrm>
            <a:off x="2311178" y="776829"/>
            <a:ext cx="0" cy="4128965"/>
          </a:xfrm>
          <a:prstGeom prst="straightConnector1">
            <a:avLst/>
          </a:prstGeom>
          <a:noFill/>
          <a:ln w="28575" cap="flat" cmpd="sng">
            <a:solidFill>
              <a:srgbClr val="FFFF00"/>
            </a:solidFill>
            <a:prstDash val="dot"/>
            <a:bevel/>
            <a:headEnd type="none" w="med" len="med"/>
            <a:tailEnd type="none" w="med" len="med"/>
          </a:ln>
        </p:spPr>
      </p:cxnSp>
      <p:grpSp>
        <p:nvGrpSpPr>
          <p:cNvPr id="362" name="Shape 362"/>
          <p:cNvGrpSpPr/>
          <p:nvPr/>
        </p:nvGrpSpPr>
        <p:grpSpPr>
          <a:xfrm>
            <a:off x="1004107" y="1234434"/>
            <a:ext cx="7334876" cy="925338"/>
            <a:chOff x="1004107" y="1166051"/>
            <a:chExt cx="7334876" cy="925338"/>
          </a:xfrm>
        </p:grpSpPr>
        <p:sp>
          <p:nvSpPr>
            <p:cNvPr id="363" name="Shape 363"/>
            <p:cNvSpPr txBox="1"/>
            <p:nvPr/>
          </p:nvSpPr>
          <p:spPr>
            <a:xfrm>
              <a:off x="1004107" y="1752835"/>
              <a:ext cx="54954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Dev</a:t>
              </a:r>
            </a:p>
          </p:txBody>
        </p:sp>
        <p:pic>
          <p:nvPicPr>
            <p:cNvPr id="364" name="Shape 364"/>
            <p:cNvPicPr preferRelativeResize="0"/>
            <p:nvPr/>
          </p:nvPicPr>
          <p:blipFill rotWithShape="1">
            <a:blip r:embed="rId3">
              <a:alphaModFix/>
            </a:blip>
            <a:srcRect/>
            <a:stretch/>
          </p:blipFill>
          <p:spPr>
            <a:xfrm>
              <a:off x="1177945" y="1205483"/>
              <a:ext cx="206707" cy="553442"/>
            </a:xfrm>
            <a:prstGeom prst="rect">
              <a:avLst/>
            </a:prstGeom>
            <a:noFill/>
            <a:ln>
              <a:noFill/>
            </a:ln>
          </p:spPr>
        </p:pic>
        <p:sp>
          <p:nvSpPr>
            <p:cNvPr id="366" name="Shape 366"/>
            <p:cNvSpPr txBox="1"/>
            <p:nvPr/>
          </p:nvSpPr>
          <p:spPr>
            <a:xfrm>
              <a:off x="7438049" y="1651737"/>
              <a:ext cx="900934" cy="338554"/>
            </a:xfrm>
            <a:prstGeom prst="rect">
              <a:avLst/>
            </a:prstGeom>
            <a:noFill/>
            <a:ln>
              <a:noFill/>
            </a:ln>
          </p:spPr>
          <p:txBody>
            <a:bodyPr lIns="91425" tIns="45700" rIns="91425" bIns="45700" anchor="t" anchorCtr="0">
              <a:noAutofit/>
            </a:bodyPr>
            <a:lstStyle/>
            <a:p>
              <a:pPr defTabSz="914400">
                <a:buSzPct val="25000"/>
              </a:pPr>
              <a:r>
                <a:rPr lang="en-US" sz="1400" kern="0" dirty="0">
                  <a:solidFill>
                    <a:srgbClr val="FFFFFF"/>
                  </a:solidFill>
                  <a:latin typeface="Arial"/>
                  <a:ea typeface="Arial"/>
                  <a:cs typeface="Arial"/>
                  <a:sym typeface="Arial"/>
                </a:rPr>
                <a:t>Spring Boot</a:t>
              </a:r>
            </a:p>
          </p:txBody>
        </p:sp>
        <p:pic>
          <p:nvPicPr>
            <p:cNvPr id="367" name="Shape 367"/>
            <p:cNvPicPr preferRelativeResize="0"/>
            <p:nvPr/>
          </p:nvPicPr>
          <p:blipFill rotWithShape="1">
            <a:blip r:embed="rId4">
              <a:alphaModFix/>
            </a:blip>
            <a:srcRect/>
            <a:stretch/>
          </p:blipFill>
          <p:spPr>
            <a:xfrm>
              <a:off x="7440215" y="1166051"/>
              <a:ext cx="487255" cy="487255"/>
            </a:xfrm>
            <a:prstGeom prst="rect">
              <a:avLst/>
            </a:prstGeom>
            <a:noFill/>
            <a:ln>
              <a:noFill/>
            </a:ln>
          </p:spPr>
        </p:pic>
        <p:sp>
          <p:nvSpPr>
            <p:cNvPr id="369" name="Shape 369"/>
            <p:cNvSpPr/>
            <p:nvPr/>
          </p:nvSpPr>
          <p:spPr>
            <a:xfrm>
              <a:off x="2549210" y="1197971"/>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Application Framework</a:t>
              </a:r>
            </a:p>
          </p:txBody>
        </p:sp>
      </p:grpSp>
      <p:grpSp>
        <p:nvGrpSpPr>
          <p:cNvPr id="370" name="Shape 370"/>
          <p:cNvGrpSpPr/>
          <p:nvPr/>
        </p:nvGrpSpPr>
        <p:grpSpPr>
          <a:xfrm>
            <a:off x="1307149" y="3183560"/>
            <a:ext cx="6298046" cy="866049"/>
            <a:chOff x="1307149" y="3115177"/>
            <a:chExt cx="6298046" cy="866049"/>
          </a:xfrm>
        </p:grpSpPr>
        <p:sp>
          <p:nvSpPr>
            <p:cNvPr id="371" name="Shape 371"/>
            <p:cNvSpPr txBox="1"/>
            <p:nvPr/>
          </p:nvSpPr>
          <p:spPr>
            <a:xfrm>
              <a:off x="6839040" y="3199077"/>
              <a:ext cx="766155"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BOSH</a:t>
              </a:r>
            </a:p>
          </p:txBody>
        </p:sp>
        <p:pic>
          <p:nvPicPr>
            <p:cNvPr id="372" name="Shape 372"/>
            <p:cNvPicPr preferRelativeResize="0"/>
            <p:nvPr/>
          </p:nvPicPr>
          <p:blipFill rotWithShape="1">
            <a:blip r:embed="rId5">
              <a:alphaModFix/>
            </a:blip>
            <a:srcRect l="47903" r="18553" b="23845"/>
            <a:stretch/>
          </p:blipFill>
          <p:spPr>
            <a:xfrm>
              <a:off x="6044350" y="3181346"/>
              <a:ext cx="711193" cy="458490"/>
            </a:xfrm>
            <a:prstGeom prst="rect">
              <a:avLst/>
            </a:prstGeom>
            <a:noFill/>
            <a:ln>
              <a:noFill/>
            </a:ln>
          </p:spPr>
        </p:pic>
        <p:sp>
          <p:nvSpPr>
            <p:cNvPr id="373" name="Shape 373"/>
            <p:cNvSpPr/>
            <p:nvPr/>
          </p:nvSpPr>
          <p:spPr>
            <a:xfrm>
              <a:off x="2549210" y="3115177"/>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 Automation</a:t>
              </a:r>
            </a:p>
          </p:txBody>
        </p:sp>
        <p:sp>
          <p:nvSpPr>
            <p:cNvPr id="374" name="Shape 374"/>
            <p:cNvSpPr txBox="1"/>
            <p:nvPr/>
          </p:nvSpPr>
          <p:spPr>
            <a:xfrm>
              <a:off x="1307149" y="3642673"/>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75" name="Shape 375"/>
            <p:cNvPicPr preferRelativeResize="0"/>
            <p:nvPr/>
          </p:nvPicPr>
          <p:blipFill rotWithShape="1">
            <a:blip r:embed="rId6">
              <a:alphaModFix/>
            </a:blip>
            <a:srcRect/>
            <a:stretch/>
          </p:blipFill>
          <p:spPr>
            <a:xfrm>
              <a:off x="1608687" y="3117498"/>
              <a:ext cx="203087" cy="543748"/>
            </a:xfrm>
            <a:prstGeom prst="rect">
              <a:avLst/>
            </a:prstGeom>
            <a:noFill/>
            <a:ln>
              <a:noFill/>
            </a:ln>
          </p:spPr>
        </p:pic>
      </p:grpSp>
      <p:grpSp>
        <p:nvGrpSpPr>
          <p:cNvPr id="376" name="Shape 376"/>
          <p:cNvGrpSpPr/>
          <p:nvPr/>
        </p:nvGrpSpPr>
        <p:grpSpPr>
          <a:xfrm>
            <a:off x="1316842" y="4138818"/>
            <a:ext cx="4263304" cy="863729"/>
            <a:chOff x="1316842" y="4070435"/>
            <a:chExt cx="4263304" cy="863729"/>
          </a:xfrm>
        </p:grpSpPr>
        <p:sp>
          <p:nvSpPr>
            <p:cNvPr id="377" name="Shape 377"/>
            <p:cNvSpPr/>
            <p:nvPr/>
          </p:nvSpPr>
          <p:spPr>
            <a:xfrm>
              <a:off x="2549210" y="4093667"/>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a:t>
              </a:r>
            </a:p>
          </p:txBody>
        </p:sp>
        <p:sp>
          <p:nvSpPr>
            <p:cNvPr id="378" name="Shape 378"/>
            <p:cNvSpPr txBox="1"/>
            <p:nvPr/>
          </p:nvSpPr>
          <p:spPr>
            <a:xfrm>
              <a:off x="1316842" y="4595610"/>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79" name="Shape 379"/>
            <p:cNvPicPr preferRelativeResize="0"/>
            <p:nvPr/>
          </p:nvPicPr>
          <p:blipFill rotWithShape="1">
            <a:blip r:embed="rId6">
              <a:alphaModFix/>
            </a:blip>
            <a:srcRect/>
            <a:stretch/>
          </p:blipFill>
          <p:spPr>
            <a:xfrm>
              <a:off x="1618382" y="4070435"/>
              <a:ext cx="203087" cy="543748"/>
            </a:xfrm>
            <a:prstGeom prst="rect">
              <a:avLst/>
            </a:prstGeom>
            <a:noFill/>
            <a:ln>
              <a:noFill/>
            </a:ln>
          </p:spPr>
        </p:pic>
      </p:grpSp>
      <p:sp>
        <p:nvSpPr>
          <p:cNvPr id="380" name="Shape 380"/>
          <p:cNvSpPr txBox="1">
            <a:spLocks noGrp="1"/>
          </p:cNvSpPr>
          <p:nvPr>
            <p:ph type="title"/>
          </p:nvPr>
        </p:nvSpPr>
        <p:spPr>
          <a:xfrm>
            <a:off x="113721" y="72689"/>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Cloud Native Platform and Contracts</a:t>
            </a:r>
          </a:p>
        </p:txBody>
      </p:sp>
      <p:grpSp>
        <p:nvGrpSpPr>
          <p:cNvPr id="381" name="Shape 381"/>
          <p:cNvGrpSpPr/>
          <p:nvPr/>
        </p:nvGrpSpPr>
        <p:grpSpPr>
          <a:xfrm>
            <a:off x="621206" y="2244847"/>
            <a:ext cx="8052940" cy="901454"/>
            <a:chOff x="621206" y="2244847"/>
            <a:chExt cx="8052940" cy="901454"/>
          </a:xfrm>
        </p:grpSpPr>
        <p:grpSp>
          <p:nvGrpSpPr>
            <p:cNvPr id="382" name="Shape 382"/>
            <p:cNvGrpSpPr/>
            <p:nvPr/>
          </p:nvGrpSpPr>
          <p:grpSpPr>
            <a:xfrm>
              <a:off x="621206" y="2244847"/>
              <a:ext cx="8052940" cy="901454"/>
              <a:chOff x="621206" y="2176464"/>
              <a:chExt cx="8052940" cy="901454"/>
            </a:xfrm>
          </p:grpSpPr>
          <p:sp>
            <p:nvSpPr>
              <p:cNvPr id="383" name="Shape 383"/>
              <p:cNvSpPr txBox="1"/>
              <p:nvPr/>
            </p:nvSpPr>
            <p:spPr>
              <a:xfrm>
                <a:off x="621206" y="2739365"/>
                <a:ext cx="54954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Dev</a:t>
                </a:r>
              </a:p>
            </p:txBody>
          </p:sp>
          <p:sp>
            <p:nvSpPr>
              <p:cNvPr id="384" name="Shape 384"/>
              <p:cNvSpPr txBox="1"/>
              <p:nvPr/>
            </p:nvSpPr>
            <p:spPr>
              <a:xfrm>
                <a:off x="1324112" y="2739365"/>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85" name="Shape 385"/>
              <p:cNvPicPr preferRelativeResize="0"/>
              <p:nvPr/>
            </p:nvPicPr>
            <p:blipFill rotWithShape="1">
              <a:blip r:embed="rId3">
                <a:alphaModFix/>
              </a:blip>
              <a:srcRect/>
              <a:stretch/>
            </p:blipFill>
            <p:spPr>
              <a:xfrm>
                <a:off x="795045" y="2185923"/>
                <a:ext cx="206707" cy="553442"/>
              </a:xfrm>
              <a:prstGeom prst="rect">
                <a:avLst/>
              </a:prstGeom>
              <a:noFill/>
              <a:ln>
                <a:noFill/>
              </a:ln>
            </p:spPr>
          </p:pic>
          <p:pic>
            <p:nvPicPr>
              <p:cNvPr id="386" name="Shape 386"/>
              <p:cNvPicPr preferRelativeResize="0"/>
              <p:nvPr/>
            </p:nvPicPr>
            <p:blipFill rotWithShape="1">
              <a:blip r:embed="rId6">
                <a:alphaModFix/>
              </a:blip>
              <a:srcRect/>
              <a:stretch/>
            </p:blipFill>
            <p:spPr>
              <a:xfrm>
                <a:off x="1615162" y="2188990"/>
                <a:ext cx="203087" cy="543748"/>
              </a:xfrm>
              <a:prstGeom prst="rect">
                <a:avLst/>
              </a:prstGeom>
              <a:noFill/>
              <a:ln>
                <a:noFill/>
              </a:ln>
            </p:spPr>
          </p:pic>
          <p:sp>
            <p:nvSpPr>
              <p:cNvPr id="387" name="Shape 387"/>
              <p:cNvSpPr txBox="1"/>
              <p:nvPr/>
            </p:nvSpPr>
            <p:spPr>
              <a:xfrm>
                <a:off x="6313369" y="2239956"/>
                <a:ext cx="2360777" cy="584776"/>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Pivotal</a:t>
                </a:r>
              </a:p>
              <a:p>
                <a:pPr algn="ctr" defTabSz="914400">
                  <a:buSzPct val="25000"/>
                </a:pPr>
                <a:r>
                  <a:rPr lang="en-US" sz="1600" kern="0">
                    <a:solidFill>
                      <a:srgbClr val="FFFFFF"/>
                    </a:solidFill>
                    <a:latin typeface="Arial"/>
                    <a:ea typeface="Arial"/>
                    <a:cs typeface="Arial"/>
                    <a:sym typeface="Arial"/>
                  </a:rPr>
                  <a:t>Cloud Foundry</a:t>
                </a:r>
              </a:p>
            </p:txBody>
          </p:sp>
          <p:sp>
            <p:nvSpPr>
              <p:cNvPr id="388" name="Shape 388"/>
              <p:cNvSpPr/>
              <p:nvPr/>
            </p:nvSpPr>
            <p:spPr>
              <a:xfrm>
                <a:off x="2549210" y="2176464"/>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Runtime Platform</a:t>
                </a:r>
              </a:p>
            </p:txBody>
          </p:sp>
        </p:grpSp>
        <p:pic>
          <p:nvPicPr>
            <p:cNvPr id="389" name="Shape 389"/>
            <p:cNvPicPr preferRelativeResize="0"/>
            <p:nvPr/>
          </p:nvPicPr>
          <p:blipFill rotWithShape="1">
            <a:blip r:embed="rId7">
              <a:alphaModFix/>
            </a:blip>
            <a:srcRect l="15906" t="39337" r="64587" b="41817"/>
            <a:stretch/>
          </p:blipFill>
          <p:spPr>
            <a:xfrm>
              <a:off x="6130464" y="2338925"/>
              <a:ext cx="608287" cy="454124"/>
            </a:xfrm>
            <a:prstGeom prst="rect">
              <a:avLst/>
            </a:prstGeom>
            <a:noFill/>
            <a:ln>
              <a:noFill/>
            </a:ln>
          </p:spPr>
        </p:pic>
      </p:grpSp>
      <p:grpSp>
        <p:nvGrpSpPr>
          <p:cNvPr id="390" name="Shape 390"/>
          <p:cNvGrpSpPr/>
          <p:nvPr/>
        </p:nvGrpSpPr>
        <p:grpSpPr>
          <a:xfrm>
            <a:off x="5690882" y="4162050"/>
            <a:ext cx="3409491" cy="616192"/>
            <a:chOff x="184080" y="4377801"/>
            <a:chExt cx="4336745" cy="531523"/>
          </a:xfrm>
        </p:grpSpPr>
        <p:grpSp>
          <p:nvGrpSpPr>
            <p:cNvPr id="391" name="Shape 391"/>
            <p:cNvGrpSpPr/>
            <p:nvPr/>
          </p:nvGrpSpPr>
          <p:grpSpPr>
            <a:xfrm>
              <a:off x="184080" y="4377801"/>
              <a:ext cx="1010802" cy="527415"/>
              <a:chOff x="184080" y="4448921"/>
              <a:chExt cx="1010802" cy="527415"/>
            </a:xfrm>
          </p:grpSpPr>
          <p:pic>
            <p:nvPicPr>
              <p:cNvPr id="392" name="Shape 392"/>
              <p:cNvPicPr preferRelativeResize="0"/>
              <p:nvPr/>
            </p:nvPicPr>
            <p:blipFill rotWithShape="1">
              <a:blip r:embed="rId8">
                <a:alphaModFix/>
              </a:blip>
              <a:srcRect b="-4013"/>
              <a:stretch/>
            </p:blipFill>
            <p:spPr>
              <a:xfrm>
                <a:off x="184080" y="4448921"/>
                <a:ext cx="1010802" cy="527415"/>
              </a:xfrm>
              <a:prstGeom prst="rect">
                <a:avLst/>
              </a:prstGeom>
              <a:noFill/>
              <a:ln>
                <a:noFill/>
              </a:ln>
            </p:spPr>
          </p:pic>
          <p:pic>
            <p:nvPicPr>
              <p:cNvPr id="393" name="Shape 393"/>
              <p:cNvPicPr preferRelativeResize="0"/>
              <p:nvPr/>
            </p:nvPicPr>
            <p:blipFill rotWithShape="1">
              <a:blip r:embed="rId9">
                <a:alphaModFix/>
              </a:blip>
              <a:srcRect/>
              <a:stretch/>
            </p:blipFill>
            <p:spPr>
              <a:xfrm>
                <a:off x="298663" y="4599300"/>
                <a:ext cx="795410" cy="201398"/>
              </a:xfrm>
              <a:prstGeom prst="rect">
                <a:avLst/>
              </a:prstGeom>
              <a:noFill/>
              <a:ln>
                <a:noFill/>
              </a:ln>
            </p:spPr>
          </p:pic>
        </p:grpSp>
        <p:grpSp>
          <p:nvGrpSpPr>
            <p:cNvPr id="394" name="Shape 394"/>
            <p:cNvGrpSpPr/>
            <p:nvPr/>
          </p:nvGrpSpPr>
          <p:grpSpPr>
            <a:xfrm>
              <a:off x="2400042" y="4380285"/>
              <a:ext cx="1010802" cy="527415"/>
              <a:chOff x="2400042" y="4451405"/>
              <a:chExt cx="1010802" cy="527415"/>
            </a:xfrm>
          </p:grpSpPr>
          <p:pic>
            <p:nvPicPr>
              <p:cNvPr id="395" name="Shape 395"/>
              <p:cNvPicPr preferRelativeResize="0"/>
              <p:nvPr/>
            </p:nvPicPr>
            <p:blipFill rotWithShape="1">
              <a:blip r:embed="rId8">
                <a:alphaModFix/>
              </a:blip>
              <a:srcRect b="-4013"/>
              <a:stretch/>
            </p:blipFill>
            <p:spPr>
              <a:xfrm>
                <a:off x="2400042" y="4451405"/>
                <a:ext cx="1010802" cy="527415"/>
              </a:xfrm>
              <a:prstGeom prst="rect">
                <a:avLst/>
              </a:prstGeom>
              <a:noFill/>
              <a:ln>
                <a:noFill/>
              </a:ln>
            </p:spPr>
          </p:pic>
          <p:pic>
            <p:nvPicPr>
              <p:cNvPr id="396" name="Shape 396"/>
              <p:cNvPicPr preferRelativeResize="0"/>
              <p:nvPr/>
            </p:nvPicPr>
            <p:blipFill rotWithShape="1">
              <a:blip r:embed="rId10">
                <a:alphaModFix/>
              </a:blip>
              <a:srcRect/>
              <a:stretch/>
            </p:blipFill>
            <p:spPr>
              <a:xfrm>
                <a:off x="2554233" y="4566255"/>
                <a:ext cx="644978" cy="261401"/>
              </a:xfrm>
              <a:prstGeom prst="rect">
                <a:avLst/>
              </a:prstGeom>
              <a:noFill/>
              <a:ln>
                <a:noFill/>
              </a:ln>
            </p:spPr>
          </p:pic>
        </p:grpSp>
        <p:grpSp>
          <p:nvGrpSpPr>
            <p:cNvPr id="397" name="Shape 397"/>
            <p:cNvGrpSpPr/>
            <p:nvPr/>
          </p:nvGrpSpPr>
          <p:grpSpPr>
            <a:xfrm>
              <a:off x="1286159" y="4378687"/>
              <a:ext cx="1010802" cy="527415"/>
              <a:chOff x="1286159" y="4449807"/>
              <a:chExt cx="1010802" cy="527415"/>
            </a:xfrm>
          </p:grpSpPr>
          <p:pic>
            <p:nvPicPr>
              <p:cNvPr id="398" name="Shape 398"/>
              <p:cNvPicPr preferRelativeResize="0"/>
              <p:nvPr/>
            </p:nvPicPr>
            <p:blipFill rotWithShape="1">
              <a:blip r:embed="rId8">
                <a:alphaModFix/>
              </a:blip>
              <a:srcRect b="-4013"/>
              <a:stretch/>
            </p:blipFill>
            <p:spPr>
              <a:xfrm>
                <a:off x="1286159" y="4449807"/>
                <a:ext cx="1010802" cy="527415"/>
              </a:xfrm>
              <a:prstGeom prst="rect">
                <a:avLst/>
              </a:prstGeom>
              <a:noFill/>
              <a:ln>
                <a:noFill/>
              </a:ln>
            </p:spPr>
          </p:pic>
          <p:pic>
            <p:nvPicPr>
              <p:cNvPr id="399" name="Shape 399"/>
              <p:cNvPicPr preferRelativeResize="0"/>
              <p:nvPr/>
            </p:nvPicPr>
            <p:blipFill rotWithShape="1">
              <a:blip r:embed="rId11">
                <a:alphaModFix/>
              </a:blip>
              <a:srcRect l="4286"/>
              <a:stretch/>
            </p:blipFill>
            <p:spPr>
              <a:xfrm>
                <a:off x="1415013" y="4589521"/>
                <a:ext cx="716741" cy="238135"/>
              </a:xfrm>
              <a:prstGeom prst="rect">
                <a:avLst/>
              </a:prstGeom>
              <a:noFill/>
              <a:ln>
                <a:noFill/>
              </a:ln>
            </p:spPr>
          </p:pic>
        </p:grpSp>
        <p:grpSp>
          <p:nvGrpSpPr>
            <p:cNvPr id="400" name="Shape 400"/>
            <p:cNvGrpSpPr/>
            <p:nvPr/>
          </p:nvGrpSpPr>
          <p:grpSpPr>
            <a:xfrm>
              <a:off x="3510023" y="4381908"/>
              <a:ext cx="1010802" cy="527415"/>
              <a:chOff x="3510023" y="4453028"/>
              <a:chExt cx="1010802" cy="527415"/>
            </a:xfrm>
          </p:grpSpPr>
          <p:pic>
            <p:nvPicPr>
              <p:cNvPr id="401" name="Shape 401"/>
              <p:cNvPicPr preferRelativeResize="0"/>
              <p:nvPr/>
            </p:nvPicPr>
            <p:blipFill rotWithShape="1">
              <a:blip r:embed="rId8">
                <a:alphaModFix/>
              </a:blip>
              <a:srcRect b="-4013"/>
              <a:stretch/>
            </p:blipFill>
            <p:spPr>
              <a:xfrm>
                <a:off x="3510023" y="4453028"/>
                <a:ext cx="1010802" cy="527415"/>
              </a:xfrm>
              <a:prstGeom prst="rect">
                <a:avLst/>
              </a:prstGeom>
              <a:noFill/>
              <a:ln>
                <a:noFill/>
              </a:ln>
            </p:spPr>
          </p:pic>
          <p:pic>
            <p:nvPicPr>
              <p:cNvPr id="402" name="Shape 402"/>
              <p:cNvPicPr preferRelativeResize="0"/>
              <p:nvPr/>
            </p:nvPicPr>
            <p:blipFill rotWithShape="1">
              <a:blip r:embed="rId12">
                <a:alphaModFix/>
              </a:blip>
              <a:srcRect/>
              <a:stretch/>
            </p:blipFill>
            <p:spPr>
              <a:xfrm>
                <a:off x="3650837" y="4531964"/>
                <a:ext cx="327844" cy="327844"/>
              </a:xfrm>
              <a:prstGeom prst="rect">
                <a:avLst/>
              </a:prstGeom>
              <a:noFill/>
              <a:ln>
                <a:noFill/>
              </a:ln>
            </p:spPr>
          </p:pic>
          <p:sp>
            <p:nvSpPr>
              <p:cNvPr id="403" name="Shape 403"/>
              <p:cNvSpPr txBox="1"/>
              <p:nvPr/>
            </p:nvSpPr>
            <p:spPr>
              <a:xfrm>
                <a:off x="3926437" y="4558266"/>
                <a:ext cx="594387" cy="239074"/>
              </a:xfrm>
              <a:prstGeom prst="rect">
                <a:avLst/>
              </a:prstGeom>
              <a:noFill/>
              <a:ln>
                <a:noFill/>
              </a:ln>
            </p:spPr>
            <p:txBody>
              <a:bodyPr lIns="91425" tIns="45700" rIns="91425" bIns="45700" anchor="t" anchorCtr="0">
                <a:noAutofit/>
              </a:bodyPr>
              <a:lstStyle/>
              <a:p>
                <a:pPr algn="ctr" defTabSz="914400">
                  <a:buSzPct val="25000"/>
                </a:pPr>
                <a:r>
                  <a:rPr lang="en-US" sz="1200" kern="0">
                    <a:solidFill>
                      <a:srgbClr val="000000"/>
                    </a:solidFill>
                    <a:latin typeface="Calibri"/>
                    <a:ea typeface="Calibri"/>
                    <a:cs typeface="Calibri"/>
                    <a:sym typeface="Calibri"/>
                  </a:rPr>
                  <a:t>Azure</a:t>
                </a:r>
              </a:p>
            </p:txBody>
          </p:sp>
        </p:grpSp>
      </p:grpSp>
      <p:sp>
        <p:nvSpPr>
          <p:cNvPr id="59" name="Shape 365"/>
          <p:cNvSpPr txBox="1"/>
          <p:nvPr/>
        </p:nvSpPr>
        <p:spPr>
          <a:xfrm>
            <a:off x="6313369" y="1743105"/>
            <a:ext cx="904474" cy="338554"/>
          </a:xfrm>
          <a:prstGeom prst="rect">
            <a:avLst/>
          </a:prstGeom>
          <a:noFill/>
          <a:ln>
            <a:noFill/>
          </a:ln>
        </p:spPr>
        <p:txBody>
          <a:bodyPr lIns="91425" tIns="45700" rIns="91425" bIns="45700" anchor="t" anchorCtr="0">
            <a:noAutofit/>
          </a:bodyPr>
          <a:lstStyle/>
          <a:p>
            <a:pPr defTabSz="914400">
              <a:buSzPct val="25000"/>
            </a:pPr>
            <a:r>
              <a:rPr lang="en-US" sz="1400" kern="0" dirty="0" smtClean="0">
                <a:solidFill>
                  <a:srgbClr val="FFFFFF"/>
                </a:solidFill>
                <a:latin typeface="Arial"/>
                <a:ea typeface="Arial"/>
                <a:cs typeface="Arial"/>
                <a:sym typeface="Arial"/>
              </a:rPr>
              <a:t>.NET</a:t>
            </a:r>
            <a:endParaRPr lang="en-US" sz="1400" kern="0" dirty="0">
              <a:solidFill>
                <a:srgbClr val="FFFFFF"/>
              </a:solidFill>
              <a:latin typeface="Arial"/>
              <a:ea typeface="Arial"/>
              <a:cs typeface="Arial"/>
              <a:sym typeface="Arial"/>
            </a:endParaRPr>
          </a:p>
        </p:txBody>
      </p:sp>
      <p:pic>
        <p:nvPicPr>
          <p:cNvPr id="60" name="Picture 59" descr=".NET ICON.png"/>
          <p:cNvPicPr>
            <a:picLocks noChangeAspect="1"/>
          </p:cNvPicPr>
          <p:nvPr/>
        </p:nvPicPr>
        <p:blipFill>
          <a:blip r:embed="rId13"/>
          <a:stretch>
            <a:fillRect/>
          </a:stretch>
        </p:blipFill>
        <p:spPr>
          <a:xfrm>
            <a:off x="6313369" y="1273866"/>
            <a:ext cx="592566" cy="594912"/>
          </a:xfrm>
          <a:prstGeom prst="rect">
            <a:avLst/>
          </a:prstGeom>
        </p:spPr>
      </p:pic>
    </p:spTree>
    <p:extLst>
      <p:ext uri="{BB962C8B-B14F-4D97-AF65-F5344CB8AC3E}">
        <p14:creationId xmlns:p14="http://schemas.microsoft.com/office/powerpoint/2010/main" val="2439192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base">
                                        <p:cTn id="7" dur="500"/>
                                        <p:tgtEl>
                                          <p:spTgt spid="37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 calcmode="lin" valueType="num">
                                      <p:cBhvr additive="base">
                                        <p:cTn id="10" dur="500"/>
                                        <p:tgtEl>
                                          <p:spTgt spid="39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62"/>
                                        </p:tgtEl>
                                        <p:attrNameLst>
                                          <p:attrName>style.visibility</p:attrName>
                                        </p:attrNameLst>
                                      </p:cBhvr>
                                      <p:to>
                                        <p:strVal val="visible"/>
                                      </p:to>
                                    </p:set>
                                    <p:anim calcmode="lin" valueType="num">
                                      <p:cBhvr additive="base">
                                        <p:cTn id="15" dur="500"/>
                                        <p:tgtEl>
                                          <p:spTgt spid="362"/>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81"/>
                                        </p:tgtEl>
                                        <p:attrNameLst>
                                          <p:attrName>style.visibility</p:attrName>
                                        </p:attrNameLst>
                                      </p:cBhvr>
                                      <p:to>
                                        <p:strVal val="visible"/>
                                      </p:to>
                                    </p:set>
                                    <p:anim calcmode="lin" valueType="num">
                                      <p:cBhvr additive="base">
                                        <p:cTn id="20" dur="500"/>
                                        <p:tgtEl>
                                          <p:spTgt spid="381"/>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70"/>
                                        </p:tgtEl>
                                        <p:attrNameLst>
                                          <p:attrName>style.visibility</p:attrName>
                                        </p:attrNameLst>
                                      </p:cBhvr>
                                      <p:to>
                                        <p:strVal val="visible"/>
                                      </p:to>
                                    </p:set>
                                    <p:anim calcmode="lin" valueType="num">
                                      <p:cBhvr additive="base">
                                        <p:cTn id="25" dur="500"/>
                                        <p:tgtEl>
                                          <p:spTgt spid="370"/>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9"/>
                                        </p:tgtEl>
                                        <p:attrNameLst>
                                          <p:attrName>style.visibility</p:attrName>
                                        </p:attrNameLst>
                                      </p:cBhvr>
                                      <p:to>
                                        <p:strVal val="visible"/>
                                      </p:to>
                                    </p:set>
                                    <p:animEffect transition="in" filter="fade">
                                      <p:cBhvr>
                                        <p:cTn id="30" dur="500"/>
                                        <p:tgtEl>
                                          <p:spTgt spid="3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2"/>
                                        </p:tgtEl>
                                        <p:attrNameLst>
                                          <p:attrName>style.visibility</p:attrName>
                                        </p:attrNameLst>
                                      </p:cBhvr>
                                      <p:to>
                                        <p:strVal val="visible"/>
                                      </p:to>
                                    </p:set>
                                    <p:animEffect transition="in" filter="fade">
                                      <p:cBhvr>
                                        <p:cTn id="35" dur="500"/>
                                        <p:tgtEl>
                                          <p:spTgt spid="3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5"/>
                                        </p:tgtEl>
                                        <p:attrNameLst>
                                          <p:attrName>style.visibility</p:attrName>
                                        </p:attrNameLst>
                                      </p:cBhvr>
                                      <p:to>
                                        <p:strVal val="visible"/>
                                      </p:to>
                                    </p:set>
                                    <p:animEffect transition="in" filter="fade">
                                      <p:cBhvr>
                                        <p:cTn id="40"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sp>
        <p:nvSpPr>
          <p:cNvPr id="409" name="Shape 40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49</a:t>
            </a:fld>
            <a:endParaRPr lang="en-US" sz="900">
              <a:solidFill>
                <a:srgbClr val="A5A5A5"/>
              </a:solidFill>
            </a:endParaRPr>
          </a:p>
        </p:txBody>
      </p:sp>
      <p:sp>
        <p:nvSpPr>
          <p:cNvPr id="410" name="Shape 410"/>
          <p:cNvSpPr txBox="1"/>
          <p:nvPr/>
        </p:nvSpPr>
        <p:spPr>
          <a:xfrm>
            <a:off x="6033707" y="1015836"/>
            <a:ext cx="851915" cy="230832"/>
          </a:xfrm>
          <a:prstGeom prst="rect">
            <a:avLst/>
          </a:prstGeom>
          <a:noFill/>
          <a:ln>
            <a:noFill/>
          </a:ln>
        </p:spPr>
        <p:txBody>
          <a:bodyPr lIns="91425" tIns="45700" rIns="91425" bIns="45700" anchor="t" anchorCtr="0">
            <a:noAutofit/>
          </a:bodyPr>
          <a:lstStyle/>
          <a:p>
            <a:pPr defTabSz="914400">
              <a:buSzPct val="25000"/>
            </a:pPr>
            <a:r>
              <a:rPr lang="en-US" sz="900" kern="0">
                <a:solidFill>
                  <a:srgbClr val="FFFFFF"/>
                </a:solidFill>
                <a:latin typeface="Arial"/>
                <a:ea typeface="Arial"/>
                <a:cs typeface="Arial"/>
                <a:sym typeface="Arial"/>
              </a:rPr>
              <a:t>Spring Cloud</a:t>
            </a:r>
          </a:p>
        </p:txBody>
      </p:sp>
      <p:sp>
        <p:nvSpPr>
          <p:cNvPr id="411" name="Shape 411"/>
          <p:cNvSpPr txBox="1"/>
          <p:nvPr/>
        </p:nvSpPr>
        <p:spPr>
          <a:xfrm>
            <a:off x="6953517" y="1008809"/>
            <a:ext cx="787783" cy="230832"/>
          </a:xfrm>
          <a:prstGeom prst="rect">
            <a:avLst/>
          </a:prstGeom>
          <a:noFill/>
          <a:ln>
            <a:noFill/>
          </a:ln>
        </p:spPr>
        <p:txBody>
          <a:bodyPr lIns="91425" tIns="45700" rIns="91425" bIns="45700" anchor="t" anchorCtr="0">
            <a:noAutofit/>
          </a:bodyPr>
          <a:lstStyle/>
          <a:p>
            <a:pPr defTabSz="914400">
              <a:buSzPct val="25000"/>
            </a:pPr>
            <a:r>
              <a:rPr lang="en-US" sz="900" kern="0">
                <a:solidFill>
                  <a:srgbClr val="FFFFFF"/>
                </a:solidFill>
                <a:latin typeface="Arial"/>
                <a:ea typeface="Arial"/>
                <a:cs typeface="Arial"/>
                <a:sym typeface="Arial"/>
              </a:rPr>
              <a:t>Spring Boot</a:t>
            </a:r>
          </a:p>
        </p:txBody>
      </p:sp>
      <p:sp>
        <p:nvSpPr>
          <p:cNvPr id="412" name="Shape 412"/>
          <p:cNvSpPr txBox="1"/>
          <p:nvPr/>
        </p:nvSpPr>
        <p:spPr>
          <a:xfrm>
            <a:off x="991700" y="1112269"/>
            <a:ext cx="402674" cy="230832"/>
          </a:xfrm>
          <a:prstGeom prst="rect">
            <a:avLst/>
          </a:prstGeom>
          <a:noFill/>
          <a:ln>
            <a:noFill/>
          </a:ln>
        </p:spPr>
        <p:txBody>
          <a:bodyPr lIns="91425" tIns="45700" rIns="91425" bIns="45700" anchor="t" anchorCtr="0">
            <a:noAutofit/>
          </a:bodyPr>
          <a:lstStyle/>
          <a:p>
            <a:pPr algn="ctr" defTabSz="914400">
              <a:buSzPct val="25000"/>
            </a:pPr>
            <a:r>
              <a:rPr lang="en-US" sz="900" kern="0">
                <a:solidFill>
                  <a:srgbClr val="FFFFFF"/>
                </a:solidFill>
                <a:latin typeface="Arial"/>
                <a:ea typeface="Arial"/>
                <a:cs typeface="Arial"/>
                <a:sym typeface="Arial"/>
              </a:rPr>
              <a:t>Dev</a:t>
            </a:r>
          </a:p>
        </p:txBody>
      </p:sp>
      <p:pic>
        <p:nvPicPr>
          <p:cNvPr id="413" name="Shape 413"/>
          <p:cNvPicPr preferRelativeResize="0"/>
          <p:nvPr/>
        </p:nvPicPr>
        <p:blipFill rotWithShape="1">
          <a:blip r:embed="rId3">
            <a:alphaModFix/>
          </a:blip>
          <a:srcRect/>
          <a:stretch/>
        </p:blipFill>
        <p:spPr>
          <a:xfrm>
            <a:off x="1092103" y="564916"/>
            <a:ext cx="206707" cy="553442"/>
          </a:xfrm>
          <a:prstGeom prst="rect">
            <a:avLst/>
          </a:prstGeom>
          <a:noFill/>
          <a:ln>
            <a:noFill/>
          </a:ln>
        </p:spPr>
      </p:pic>
      <p:pic>
        <p:nvPicPr>
          <p:cNvPr id="414" name="Shape 414"/>
          <p:cNvPicPr preferRelativeResize="0"/>
          <p:nvPr/>
        </p:nvPicPr>
        <p:blipFill rotWithShape="1">
          <a:blip r:embed="rId4">
            <a:alphaModFix/>
          </a:blip>
          <a:srcRect/>
          <a:stretch/>
        </p:blipFill>
        <p:spPr>
          <a:xfrm>
            <a:off x="7069145" y="552933"/>
            <a:ext cx="487255" cy="487255"/>
          </a:xfrm>
          <a:prstGeom prst="rect">
            <a:avLst/>
          </a:prstGeom>
          <a:noFill/>
          <a:ln>
            <a:noFill/>
          </a:ln>
        </p:spPr>
      </p:pic>
      <p:pic>
        <p:nvPicPr>
          <p:cNvPr id="415" name="Shape 415"/>
          <p:cNvPicPr preferRelativeResize="0"/>
          <p:nvPr/>
        </p:nvPicPr>
        <p:blipFill rotWithShape="1">
          <a:blip r:embed="rId5">
            <a:alphaModFix/>
          </a:blip>
          <a:srcRect/>
          <a:stretch/>
        </p:blipFill>
        <p:spPr>
          <a:xfrm>
            <a:off x="6150328" y="529731"/>
            <a:ext cx="582146" cy="582146"/>
          </a:xfrm>
          <a:prstGeom prst="rect">
            <a:avLst/>
          </a:prstGeom>
          <a:noFill/>
          <a:ln>
            <a:noFill/>
          </a:ln>
        </p:spPr>
      </p:pic>
      <p:sp>
        <p:nvSpPr>
          <p:cNvPr id="416" name="Shape 416"/>
          <p:cNvSpPr/>
          <p:nvPr/>
        </p:nvSpPr>
        <p:spPr>
          <a:xfrm>
            <a:off x="2569075" y="557404"/>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400" kern="0">
                <a:solidFill>
                  <a:srgbClr val="FFFFFF"/>
                </a:solidFill>
                <a:latin typeface="Arial"/>
                <a:ea typeface="Arial"/>
                <a:cs typeface="Arial"/>
                <a:sym typeface="Arial"/>
              </a:rPr>
              <a:t>Application Framework</a:t>
            </a:r>
          </a:p>
        </p:txBody>
      </p:sp>
      <p:sp>
        <p:nvSpPr>
          <p:cNvPr id="417" name="Shape 417"/>
          <p:cNvSpPr/>
          <p:nvPr/>
        </p:nvSpPr>
        <p:spPr>
          <a:xfrm>
            <a:off x="421585" y="357636"/>
            <a:ext cx="8429650" cy="1066215"/>
          </a:xfrm>
          <a:prstGeom prst="roundRect">
            <a:avLst>
              <a:gd name="adj" fmla="val 16667"/>
            </a:avLst>
          </a:prstGeom>
          <a:noFill/>
          <a:ln w="19050" cap="flat" cmpd="sng">
            <a:solidFill>
              <a:srgbClr val="FFFF00"/>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18" name="Shape 418"/>
          <p:cNvGrpSpPr/>
          <p:nvPr/>
        </p:nvGrpSpPr>
        <p:grpSpPr>
          <a:xfrm>
            <a:off x="487749" y="1607662"/>
            <a:ext cx="4009908" cy="3239117"/>
            <a:chOff x="487749" y="1607662"/>
            <a:chExt cx="4009908" cy="3239117"/>
          </a:xfrm>
        </p:grpSpPr>
        <p:grpSp>
          <p:nvGrpSpPr>
            <p:cNvPr id="419" name="Shape 419"/>
            <p:cNvGrpSpPr/>
            <p:nvPr/>
          </p:nvGrpSpPr>
          <p:grpSpPr>
            <a:xfrm>
              <a:off x="546831" y="1607662"/>
              <a:ext cx="3698277" cy="1300878"/>
              <a:chOff x="546831" y="2595951"/>
              <a:chExt cx="3698277" cy="1300878"/>
            </a:xfrm>
          </p:grpSpPr>
          <p:sp>
            <p:nvSpPr>
              <p:cNvPr id="420" name="Shape 420"/>
              <p:cNvSpPr/>
              <p:nvPr/>
            </p:nvSpPr>
            <p:spPr>
              <a:xfrm>
                <a:off x="546831" y="2855127"/>
                <a:ext cx="2226917" cy="492442"/>
              </a:xfrm>
              <a:prstGeom prst="rect">
                <a:avLst/>
              </a:prstGeom>
              <a:noFill/>
              <a:ln>
                <a:noFill/>
              </a:ln>
            </p:spPr>
            <p:txBody>
              <a:bodyPr lIns="91425" tIns="45700" rIns="91425" bIns="45700" anchor="t" anchorCtr="0">
                <a:noAutofit/>
              </a:bodyPr>
              <a:lstStyle/>
              <a:p>
                <a:pPr defTabSz="914400">
                  <a:buSzPct val="25000"/>
                </a:pPr>
                <a:r>
                  <a:rPr lang="en-US" sz="2600" b="1" kern="0">
                    <a:solidFill>
                      <a:srgbClr val="FFFFFF"/>
                    </a:solidFill>
                    <a:latin typeface="Arial"/>
                    <a:ea typeface="Arial"/>
                    <a:cs typeface="Arial"/>
                    <a:sym typeface="Arial"/>
                  </a:rPr>
                  <a:t>Spring Boot</a:t>
                </a:r>
              </a:p>
            </p:txBody>
          </p:sp>
          <p:pic>
            <p:nvPicPr>
              <p:cNvPr id="421" name="Shape 421"/>
              <p:cNvPicPr preferRelativeResize="0"/>
              <p:nvPr/>
            </p:nvPicPr>
            <p:blipFill rotWithShape="1">
              <a:blip r:embed="rId6">
                <a:alphaModFix/>
              </a:blip>
              <a:srcRect/>
              <a:stretch/>
            </p:blipFill>
            <p:spPr>
              <a:xfrm>
                <a:off x="2623200" y="2595951"/>
                <a:ext cx="914958" cy="914958"/>
              </a:xfrm>
              <a:prstGeom prst="rect">
                <a:avLst/>
              </a:prstGeom>
              <a:noFill/>
              <a:ln>
                <a:noFill/>
              </a:ln>
            </p:spPr>
          </p:pic>
          <p:sp>
            <p:nvSpPr>
              <p:cNvPr id="422" name="Shape 422"/>
              <p:cNvSpPr/>
              <p:nvPr/>
            </p:nvSpPr>
            <p:spPr>
              <a:xfrm>
                <a:off x="1283900" y="3527498"/>
                <a:ext cx="2961208" cy="369332"/>
              </a:xfrm>
              <a:prstGeom prst="rect">
                <a:avLst/>
              </a:prstGeom>
              <a:noFill/>
              <a:ln>
                <a:noFill/>
              </a:ln>
            </p:spPr>
            <p:txBody>
              <a:bodyPr lIns="91425" tIns="45700" rIns="91425" bIns="45700" anchor="t" anchorCtr="0">
                <a:noAutofit/>
              </a:bodyPr>
              <a:lstStyle/>
              <a:p>
                <a:pPr defTabSz="914400">
                  <a:buSzPct val="25000"/>
                </a:pPr>
                <a:r>
                  <a:rPr lang="en-US" kern="0">
                    <a:solidFill>
                      <a:srgbClr val="FFFFFF"/>
                    </a:solidFill>
                    <a:latin typeface="Arial"/>
                    <a:ea typeface="Arial"/>
                    <a:cs typeface="Arial"/>
                    <a:sym typeface="Arial"/>
                  </a:rPr>
                  <a:t>From 0 to app in &lt; 5 min</a:t>
                </a:r>
              </a:p>
            </p:txBody>
          </p:sp>
        </p:grpSp>
        <p:sp>
          <p:nvSpPr>
            <p:cNvPr id="423" name="Shape 423"/>
            <p:cNvSpPr/>
            <p:nvPr/>
          </p:nvSpPr>
          <p:spPr>
            <a:xfrm>
              <a:off x="487749" y="3092453"/>
              <a:ext cx="4009908" cy="1754327"/>
            </a:xfrm>
            <a:prstGeom prst="rect">
              <a:avLst/>
            </a:prstGeom>
            <a:noFill/>
            <a:ln>
              <a:noFill/>
            </a:ln>
          </p:spPr>
          <p:txBody>
            <a:bodyPr lIns="91425" tIns="45700" rIns="91425" bIns="45700" anchor="t" anchorCtr="0">
              <a:noAutofit/>
            </a:bodyPr>
            <a:lstStyle/>
            <a:p>
              <a:pPr defTabSz="914400">
                <a:buSzPct val="25000"/>
              </a:pPr>
              <a:r>
                <a:rPr lang="en-US" sz="1200" kern="0" dirty="0">
                  <a:solidFill>
                    <a:srgbClr val="FFFFFF"/>
                  </a:solidFill>
                  <a:latin typeface="Calibri"/>
                  <a:ea typeface="Calibri"/>
                  <a:cs typeface="Calibri"/>
                  <a:sym typeface="Calibri"/>
                </a:rPr>
                <a:t>Spring Boot provides</a:t>
              </a:r>
            </a:p>
            <a:p>
              <a:pPr marL="285750" indent="-285750" defTabSz="914400">
                <a:buClr>
                  <a:srgbClr val="FFFFFF"/>
                </a:buClr>
                <a:buSzPct val="100000"/>
                <a:buFont typeface="Arial"/>
                <a:buChar char="•"/>
              </a:pPr>
              <a:r>
                <a:rPr lang="en-US" sz="1200" kern="0" dirty="0">
                  <a:solidFill>
                    <a:srgbClr val="FFFFFF"/>
                  </a:solidFill>
                  <a:latin typeface="Calibri"/>
                  <a:ea typeface="Calibri"/>
                  <a:cs typeface="Calibri"/>
                  <a:sym typeface="Calibri"/>
                </a:rPr>
                <a:t>A single point of focus (as opposed to large collection of spring-* projects)</a:t>
              </a:r>
            </a:p>
            <a:p>
              <a:pPr marL="285750" indent="-285750" defTabSz="914400">
                <a:buClr>
                  <a:srgbClr val="FFFFFF"/>
                </a:buClr>
                <a:buSzPct val="100000"/>
                <a:buFont typeface="Arial"/>
                <a:buChar char="•"/>
              </a:pPr>
              <a:r>
                <a:rPr lang="en-US" sz="1200" kern="0" dirty="0">
                  <a:solidFill>
                    <a:srgbClr val="FFFFFF"/>
                  </a:solidFill>
                  <a:latin typeface="Calibri"/>
                  <a:ea typeface="Calibri"/>
                  <a:cs typeface="Calibri"/>
                  <a:sym typeface="Calibri"/>
                </a:rPr>
                <a:t>Prebuild “starters”</a:t>
              </a:r>
            </a:p>
            <a:p>
              <a:pPr marL="285750" indent="-285750" defTabSz="914400">
                <a:buClr>
                  <a:srgbClr val="FFFFFF"/>
                </a:buClr>
                <a:buSzPct val="100000"/>
                <a:buFont typeface="Arial"/>
                <a:buChar char="•"/>
              </a:pPr>
              <a:r>
                <a:rPr lang="en-US" sz="1200" kern="0" dirty="0">
                  <a:solidFill>
                    <a:srgbClr val="FFFFFF"/>
                  </a:solidFill>
                  <a:latin typeface="Calibri"/>
                  <a:ea typeface="Calibri"/>
                  <a:cs typeface="Calibri"/>
                  <a:sym typeface="Calibri"/>
                </a:rPr>
                <a:t>Common non-functional requirements for a “real” application</a:t>
              </a:r>
            </a:p>
            <a:p>
              <a:pPr marL="285750" indent="-285750" defTabSz="914400">
                <a:buClr>
                  <a:srgbClr val="FFFFFF"/>
                </a:buClr>
                <a:buSzPct val="100000"/>
                <a:buFont typeface="Arial"/>
                <a:buChar char="•"/>
              </a:pPr>
              <a:r>
                <a:rPr lang="en-US" sz="1200" kern="0" dirty="0">
                  <a:solidFill>
                    <a:srgbClr val="FFFFFF"/>
                  </a:solidFill>
                  <a:latin typeface="Calibri"/>
                  <a:ea typeface="Calibri"/>
                  <a:cs typeface="Calibri"/>
                  <a:sym typeface="Calibri"/>
                </a:rPr>
                <a:t>Exposes a lot of useful features by default</a:t>
              </a:r>
            </a:p>
            <a:p>
              <a:pPr marL="285750" indent="-285750" defTabSz="914400">
                <a:buClr>
                  <a:srgbClr val="FFFFFF"/>
                </a:buClr>
                <a:buSzPct val="100000"/>
                <a:buFont typeface="Arial"/>
                <a:buChar char="•"/>
              </a:pPr>
              <a:r>
                <a:rPr lang="en-US" sz="1200" kern="0" dirty="0">
                  <a:solidFill>
                    <a:srgbClr val="FFFFFF"/>
                  </a:solidFill>
                  <a:latin typeface="Calibri"/>
                  <a:ea typeface="Calibri"/>
                  <a:cs typeface="Calibri"/>
                  <a:sym typeface="Calibri"/>
                </a:rPr>
                <a:t>Gets out of the way quickly if you want to change defaults</a:t>
              </a:r>
            </a:p>
          </p:txBody>
        </p:sp>
      </p:grpSp>
      <p:sp>
        <p:nvSpPr>
          <p:cNvPr id="424" name="Shape 424"/>
          <p:cNvSpPr txBox="1"/>
          <p:nvPr/>
        </p:nvSpPr>
        <p:spPr>
          <a:xfrm>
            <a:off x="-830384" y="3409462"/>
            <a:ext cx="184666" cy="369332"/>
          </a:xfrm>
          <a:prstGeom prst="rect">
            <a:avLst/>
          </a:prstGeom>
          <a:noFill/>
          <a:ln>
            <a:noFill/>
          </a:ln>
        </p:spPr>
        <p:txBody>
          <a:bodyPr lIns="91425" tIns="45700" rIns="91425" bIns="45700" anchor="t" anchorCtr="0">
            <a:noAutofit/>
          </a:bodyPr>
          <a:lstStyle/>
          <a:p>
            <a:pPr defTabSz="914400"/>
            <a:endParaRPr kern="0">
              <a:solidFill>
                <a:srgbClr val="000000"/>
              </a:solidFill>
              <a:latin typeface="Calibri"/>
              <a:ea typeface="Calibri"/>
              <a:cs typeface="Calibri"/>
              <a:sym typeface="Calibri"/>
            </a:endParaRPr>
          </a:p>
        </p:txBody>
      </p:sp>
      <p:pic>
        <p:nvPicPr>
          <p:cNvPr id="425" name="Shape 425"/>
          <p:cNvPicPr preferRelativeResize="0"/>
          <p:nvPr/>
        </p:nvPicPr>
        <p:blipFill rotWithShape="1">
          <a:blip r:embed="rId7">
            <a:alphaModFix/>
          </a:blip>
          <a:srcRect/>
          <a:stretch/>
        </p:blipFill>
        <p:spPr>
          <a:xfrm>
            <a:off x="4894385" y="1498028"/>
            <a:ext cx="3927543" cy="3119237"/>
          </a:xfrm>
          <a:prstGeom prst="rect">
            <a:avLst/>
          </a:prstGeom>
          <a:noFill/>
          <a:ln>
            <a:noFill/>
          </a:ln>
        </p:spPr>
      </p:pic>
    </p:spTree>
    <p:extLst>
      <p:ext uri="{BB962C8B-B14F-4D97-AF65-F5344CB8AC3E}">
        <p14:creationId xmlns:p14="http://schemas.microsoft.com/office/powerpoint/2010/main" val="1596710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additive="base">
                                        <p:cTn id="7" dur="500"/>
                                        <p:tgtEl>
                                          <p:spTgt spid="4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 calcmode="lin" valueType="num">
                                      <p:cBhvr additive="base">
                                        <p:cTn id="12" dur="500"/>
                                        <p:tgtEl>
                                          <p:spTgt spid="4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3721" y="75205"/>
            <a:ext cx="8796928" cy="1060609"/>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Fortune 500 Companies are Adopting</a:t>
            </a:r>
            <a:br>
              <a:rPr lang="en-US" sz="3200" b="0" i="0" u="none" strike="noStrike" cap="none">
                <a:solidFill>
                  <a:srgbClr val="F79646"/>
                </a:solidFill>
                <a:latin typeface="Arial"/>
                <a:ea typeface="Arial"/>
                <a:cs typeface="Arial"/>
                <a:sym typeface="Arial"/>
              </a:rPr>
            </a:br>
            <a:r>
              <a:rPr lang="en-US" sz="3200" b="0" i="0" u="none" strike="noStrike" cap="none">
                <a:solidFill>
                  <a:srgbClr val="F79646"/>
                </a:solidFill>
                <a:latin typeface="Arial"/>
                <a:ea typeface="Arial"/>
                <a:cs typeface="Arial"/>
                <a:sym typeface="Arial"/>
              </a:rPr>
              <a:t>Cloud Native and Microservice Models</a:t>
            </a:r>
          </a:p>
        </p:txBody>
      </p:sp>
      <p:sp>
        <p:nvSpPr>
          <p:cNvPr id="145" name="Shape 145"/>
          <p:cNvSpPr/>
          <p:nvPr/>
        </p:nvSpPr>
        <p:spPr>
          <a:xfrm>
            <a:off x="4801148" y="1374579"/>
            <a:ext cx="3937000" cy="646331"/>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“Two people built an app and got it into the App Store in five weeks” </a:t>
            </a:r>
          </a:p>
        </p:txBody>
      </p:sp>
      <p:sp>
        <p:nvSpPr>
          <p:cNvPr id="146" name="Shape 146"/>
          <p:cNvSpPr/>
          <p:nvPr/>
        </p:nvSpPr>
        <p:spPr>
          <a:xfrm>
            <a:off x="521437" y="1368654"/>
            <a:ext cx="4572000" cy="646331"/>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“I said to my vendors, I don’t want five years ago. I want five years from now. </a:t>
            </a:r>
          </a:p>
        </p:txBody>
      </p:sp>
      <p:sp>
        <p:nvSpPr>
          <p:cNvPr id="147" name="Shape 147"/>
          <p:cNvSpPr/>
          <p:nvPr/>
        </p:nvSpPr>
        <p:spPr>
          <a:xfrm>
            <a:off x="750750" y="3145184"/>
            <a:ext cx="7642498" cy="923328"/>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“The adopters we speak to today, like GE, HP, Equinix, PayPal, Capital One, Goldman Sachs, Airbnb, Medallia, Square, and Xoom say that microservices are well worth the tradeoffs.” </a:t>
            </a:r>
          </a:p>
        </p:txBody>
      </p:sp>
      <p:pic>
        <p:nvPicPr>
          <p:cNvPr id="148" name="Shape 148"/>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149" name="Shape 149"/>
          <p:cNvPicPr preferRelativeResize="0"/>
          <p:nvPr/>
        </p:nvPicPr>
        <p:blipFill rotWithShape="1">
          <a:blip r:embed="rId4">
            <a:alphaModFix/>
          </a:blip>
          <a:srcRect/>
          <a:stretch/>
        </p:blipFill>
        <p:spPr>
          <a:xfrm>
            <a:off x="5795303" y="2188602"/>
            <a:ext cx="2023479" cy="550179"/>
          </a:xfrm>
          <a:prstGeom prst="rect">
            <a:avLst/>
          </a:prstGeom>
          <a:noFill/>
          <a:ln>
            <a:noFill/>
          </a:ln>
        </p:spPr>
      </p:pic>
      <p:pic>
        <p:nvPicPr>
          <p:cNvPr id="150" name="Shape 150"/>
          <p:cNvPicPr preferRelativeResize="0"/>
          <p:nvPr/>
        </p:nvPicPr>
        <p:blipFill rotWithShape="1">
          <a:blip r:embed="rId5">
            <a:alphaModFix/>
          </a:blip>
          <a:srcRect/>
          <a:stretch/>
        </p:blipFill>
        <p:spPr>
          <a:xfrm>
            <a:off x="3070832" y="4194846"/>
            <a:ext cx="2985037" cy="557603"/>
          </a:xfrm>
          <a:prstGeom prst="rect">
            <a:avLst/>
          </a:prstGeom>
          <a:solidFill>
            <a:schemeClr val="lt1"/>
          </a:solidFill>
          <a:ln>
            <a:noFill/>
          </a:ln>
        </p:spPr>
      </p:pic>
    </p:spTree>
    <p:extLst>
      <p:ext uri="{BB962C8B-B14F-4D97-AF65-F5344CB8AC3E}">
        <p14:creationId xmlns:p14="http://schemas.microsoft.com/office/powerpoint/2010/main" val="1012454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descr="Humana-Stocksy_txpa83a3c09Mpq000_Original_713860-10x5.63.jpg"/>
          <p:cNvPicPr>
            <a:picLocks noChangeAspect="1"/>
          </p:cNvPicPr>
          <p:nvPr/>
        </p:nvPicPr>
        <p:blipFill>
          <a:blip r:embed="rId3">
            <a:alphaModFix amt="55000"/>
            <a:extLst>
              <a:ext uri="{BEBA8EAE-BF5A-486C-A8C5-ECC9F3942E4B}">
                <a14:imgProps xmlns:a14="http://schemas.microsoft.com/office/drawing/2010/main">
                  <a14:imgLayer r:embed="rId4">
                    <a14:imgEffect>
                      <a14:saturation sat="91000"/>
                    </a14:imgEffect>
                  </a14:imgLayer>
                </a14:imgProps>
              </a:ext>
              <a:ext uri="{28A0092B-C50C-407E-A947-70E740481C1C}">
                <a14:useLocalDpi xmlns:a14="http://schemas.microsoft.com/office/drawing/2010/main" val="0"/>
              </a:ext>
            </a:extLst>
          </a:blip>
          <a:srcRect/>
          <a:stretch>
            <a:fillRect/>
          </a:stretch>
        </p:blipFill>
        <p:spPr bwMode="auto">
          <a:xfrm>
            <a:off x="0" y="0"/>
            <a:ext cx="9129713" cy="5143500"/>
          </a:xfrm>
          <a:prstGeom prst="rect">
            <a:avLst/>
          </a:prstGeom>
          <a:noFill/>
          <a:ln>
            <a:noFill/>
          </a:ln>
          <a:extLst>
            <a:ext uri="{909E8E84-426E-40dd-AFC4-6F175D3DCCD1}">
              <a14:hiddenFill xmlns:a14="http://schemas.microsoft.com/office/drawing/2010/main">
                <a:solidFill>
                  <a:srgbClr val="FFFFFF">
                    <a:alpha val="27058"/>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Slide Number Placeholder 1"/>
          <p:cNvSpPr>
            <a:spLocks noGrp="1"/>
          </p:cNvSpPr>
          <p:nvPr>
            <p:ph type="sldNum" sz="quarter" idx="4294967295"/>
          </p:nvPr>
        </p:nvSpPr>
        <p:spPr bwMode="auto">
          <a:xfrm>
            <a:off x="47625" y="4860925"/>
            <a:ext cx="37465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fld id="{179586A8-8C1F-8342-A388-EA8EA147AEE8}" type="slidenum">
              <a:rPr lang="en-US"/>
              <a:pPr/>
              <a:t>6</a:t>
            </a:fld>
            <a:endParaRPr lang="en-US"/>
          </a:p>
        </p:txBody>
      </p:sp>
      <p:pic>
        <p:nvPicPr>
          <p:cNvPr id="62467" name="Shape 43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300" y="4843463"/>
            <a:ext cx="7556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Shape 1177"/>
          <p:cNvSpPr txBox="1">
            <a:spLocks noChangeArrowheads="1"/>
          </p:cNvSpPr>
          <p:nvPr/>
        </p:nvSpPr>
        <p:spPr bwMode="auto">
          <a:xfrm>
            <a:off x="901700" y="974725"/>
            <a:ext cx="734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pPr algn="ctr">
              <a:buSzPct val="25000"/>
            </a:pPr>
            <a:r>
              <a:rPr lang="en-US" sz="2800" dirty="0">
                <a:solidFill>
                  <a:schemeClr val="bg1"/>
                </a:solidFill>
                <a:cs typeface="Arial" charset="0"/>
              </a:rPr>
              <a:t>“From 2 months for provisioning servers to </a:t>
            </a:r>
            <a:r>
              <a:rPr lang="en-US" sz="4000" b="1" dirty="0">
                <a:solidFill>
                  <a:srgbClr val="58C6B8"/>
                </a:solidFill>
                <a:cs typeface="Arial" charset="0"/>
              </a:rPr>
              <a:t>delivering products in less than 5 weeks”</a:t>
            </a:r>
          </a:p>
        </p:txBody>
      </p:sp>
      <p:pic>
        <p:nvPicPr>
          <p:cNvPr id="62469"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81413" y="3403600"/>
            <a:ext cx="17811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7906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descr="Allstate-shutterstock_191560832-10x5.63.jpg"/>
          <p:cNvPicPr>
            <a:picLocks noChangeAspect="1"/>
          </p:cNvPicPr>
          <p:nvPr/>
        </p:nvPicPr>
        <p:blipFill>
          <a:blip r:embed="rId3">
            <a:alphaModFix amt="73000"/>
            <a:extLst>
              <a:ext uri="{BEBA8EAE-BF5A-486C-A8C5-ECC9F3942E4B}">
                <a14:imgProps xmlns:a14="http://schemas.microsoft.com/office/drawing/2010/main">
                  <a14:imgLayer r:embed="rId4">
                    <a14:imgEffect>
                      <a14:saturation sat="13000"/>
                    </a14:imgEffect>
                  </a14:imgLayer>
                </a14:imgProps>
              </a:ext>
              <a:ext uri="{28A0092B-C50C-407E-A947-70E740481C1C}">
                <a14:useLocalDpi xmlns:a14="http://schemas.microsoft.com/office/drawing/2010/main" val="0"/>
              </a:ext>
            </a:extLst>
          </a:blip>
          <a:srcRect/>
          <a:stretch>
            <a:fillRect/>
          </a:stretch>
        </p:blipFill>
        <p:spPr bwMode="auto">
          <a:xfrm>
            <a:off x="0" y="0"/>
            <a:ext cx="9129713" cy="5143500"/>
          </a:xfrm>
          <a:prstGeom prst="rect">
            <a:avLst/>
          </a:prstGeom>
          <a:noFill/>
          <a:ln>
            <a:noFill/>
          </a:ln>
          <a:extLst>
            <a:ext uri="{909E8E84-426E-40dd-AFC4-6F175D3DCCD1}">
              <a14:hiddenFill xmlns:a14="http://schemas.microsoft.com/office/drawing/2010/main">
                <a:solidFill>
                  <a:srgbClr val="FFFFFF">
                    <a:alpha val="34117"/>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Slide Number Placeholder 1"/>
          <p:cNvSpPr>
            <a:spLocks noGrp="1"/>
          </p:cNvSpPr>
          <p:nvPr>
            <p:ph type="sldNum" sz="quarter" idx="4294967295"/>
          </p:nvPr>
        </p:nvSpPr>
        <p:spPr bwMode="auto">
          <a:xfrm>
            <a:off x="47625" y="4860925"/>
            <a:ext cx="37465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fld id="{5662A0B0-B0E1-BC4C-B777-18C28A992B0E}" type="slidenum">
              <a:rPr lang="en-US"/>
              <a:pPr/>
              <a:t>7</a:t>
            </a:fld>
            <a:endParaRPr lang="en-US"/>
          </a:p>
        </p:txBody>
      </p:sp>
      <p:pic>
        <p:nvPicPr>
          <p:cNvPr id="64515" name="Shape 43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300" y="4843463"/>
            <a:ext cx="7556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Shape 1177"/>
          <p:cNvSpPr txBox="1">
            <a:spLocks noChangeArrowheads="1"/>
          </p:cNvSpPr>
          <p:nvPr/>
        </p:nvSpPr>
        <p:spPr bwMode="auto">
          <a:xfrm>
            <a:off x="1092200" y="550863"/>
            <a:ext cx="69596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pPr algn="ctr">
              <a:buSzPct val="25000"/>
            </a:pPr>
            <a:r>
              <a:rPr lang="en-US" sz="2400">
                <a:solidFill>
                  <a:schemeClr val="bg1"/>
                </a:solidFill>
                <a:cs typeface="Arial" charset="0"/>
              </a:rPr>
              <a:t>“Moving from 100 day [cycles] to </a:t>
            </a:r>
            <a:r>
              <a:rPr lang="en-US" sz="3600" b="1">
                <a:solidFill>
                  <a:srgbClr val="58C6B8"/>
                </a:solidFill>
                <a:cs typeface="Arial" charset="0"/>
              </a:rPr>
              <a:t>minutes</a:t>
            </a:r>
            <a:r>
              <a:rPr lang="en-US" sz="2800" b="1">
                <a:solidFill>
                  <a:srgbClr val="58C6B8"/>
                </a:solidFill>
                <a:cs typeface="Arial" charset="0"/>
              </a:rPr>
              <a:t>”</a:t>
            </a:r>
            <a:endParaRPr lang="en-US" sz="4000" b="1">
              <a:solidFill>
                <a:srgbClr val="58C6B8"/>
              </a:solidFill>
              <a:cs typeface="Arial" charset="0"/>
            </a:endParaRPr>
          </a:p>
        </p:txBody>
      </p:sp>
      <p:sp>
        <p:nvSpPr>
          <p:cNvPr id="64517" name="Shape 1177"/>
          <p:cNvSpPr txBox="1">
            <a:spLocks noChangeArrowheads="1"/>
          </p:cNvSpPr>
          <p:nvPr/>
        </p:nvSpPr>
        <p:spPr bwMode="auto">
          <a:xfrm>
            <a:off x="1981200" y="1439863"/>
            <a:ext cx="518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charset="0"/>
                <a:ea typeface="ＭＳ Ｐゴシック" charset="0"/>
                <a:cs typeface="ＭＳ Ｐゴシック" charset="0"/>
                <a:sym typeface="Arial" charset="0"/>
              </a:defRPr>
            </a:lvl1pPr>
            <a:lvl2pPr marL="742950" indent="-285750">
              <a:defRPr sz="1400">
                <a:solidFill>
                  <a:srgbClr val="000000"/>
                </a:solidFill>
                <a:latin typeface="Arial" charset="0"/>
                <a:ea typeface="ＭＳ Ｐゴシック" charset="0"/>
                <a:sym typeface="Arial" charset="0"/>
              </a:defRPr>
            </a:lvl2pPr>
            <a:lvl3pPr marL="1143000" indent="-228600">
              <a:defRPr sz="1400">
                <a:solidFill>
                  <a:srgbClr val="000000"/>
                </a:solidFill>
                <a:latin typeface="Arial" charset="0"/>
                <a:ea typeface="ＭＳ Ｐゴシック" charset="0"/>
                <a:sym typeface="Arial" charset="0"/>
              </a:defRPr>
            </a:lvl3pPr>
            <a:lvl4pPr marL="1600200" indent="-228600">
              <a:defRPr sz="1400">
                <a:solidFill>
                  <a:srgbClr val="000000"/>
                </a:solidFill>
                <a:latin typeface="Arial" charset="0"/>
                <a:ea typeface="ＭＳ Ｐゴシック" charset="0"/>
                <a:sym typeface="Arial" charset="0"/>
              </a:defRPr>
            </a:lvl4pPr>
            <a:lvl5pPr marL="2057400" indent="-22860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ＭＳ Ｐゴシック" charset="0"/>
                <a:sym typeface="Arial" charset="0"/>
              </a:defRPr>
            </a:lvl9pPr>
          </a:lstStyle>
          <a:p>
            <a:pPr algn="ctr">
              <a:buSzPct val="25000"/>
            </a:pPr>
            <a:r>
              <a:rPr lang="en-US" sz="2400">
                <a:solidFill>
                  <a:schemeClr val="bg1"/>
                </a:solidFill>
                <a:cs typeface="Arial" charset="0"/>
              </a:rPr>
              <a:t>“We get to drive business as a </a:t>
            </a:r>
            <a:r>
              <a:rPr lang="en-US" sz="3600" b="1">
                <a:solidFill>
                  <a:srgbClr val="58C6B8"/>
                </a:solidFill>
                <a:cs typeface="Arial" charset="0"/>
              </a:rPr>
              <a:t>Technology Company </a:t>
            </a:r>
            <a:r>
              <a:rPr lang="en-US" sz="3600" b="1">
                <a:solidFill>
                  <a:srgbClr val="00AE9E"/>
                </a:solidFill>
                <a:cs typeface="Arial" charset="0"/>
              </a:rPr>
              <a:t/>
            </a:r>
            <a:br>
              <a:rPr lang="en-US" sz="3600" b="1">
                <a:solidFill>
                  <a:srgbClr val="00AE9E"/>
                </a:solidFill>
                <a:cs typeface="Arial" charset="0"/>
              </a:rPr>
            </a:br>
            <a:r>
              <a:rPr lang="en-US" sz="1600">
                <a:solidFill>
                  <a:schemeClr val="bg1"/>
                </a:solidFill>
                <a:cs typeface="Arial" charset="0"/>
              </a:rPr>
              <a:t>(not an old insurance company driven by actuaries)”</a:t>
            </a:r>
          </a:p>
        </p:txBody>
      </p:sp>
      <p:pic>
        <p:nvPicPr>
          <p:cNvPr id="64518"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92525" y="3181350"/>
            <a:ext cx="174625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250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a-Stocksy_txpa83a3c09Mpq000_Original_713860-10x5.63.jpg"/>
          <p:cNvPicPr>
            <a:picLocks noChangeAspect="1" noChangeArrowheads="1"/>
          </p:cNvPicPr>
          <p:nvPr/>
        </p:nvPicPr>
        <p:blipFill>
          <a:blip r:embed="rId2">
            <a:duotone>
              <a:prstClr val="black"/>
              <a:srgbClr val="D9C3A5">
                <a:tint val="50000"/>
                <a:satMod val="180000"/>
              </a:srgbClr>
            </a:duotone>
            <a:alphaModFix amt="74000"/>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rcRect/>
          <a:stretch>
            <a:fillRect/>
          </a:stretch>
        </p:blipFill>
        <p:spPr bwMode="auto">
          <a:xfrm>
            <a:off x="0" y="0"/>
            <a:ext cx="91313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5" descr="C:\Users\Nina\Desktop\citiwhite.pngciti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863" y="3759200"/>
            <a:ext cx="13049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Shape 1177"/>
          <p:cNvSpPr>
            <a:spLocks noChangeArrowheads="1"/>
          </p:cNvSpPr>
          <p:nvPr/>
        </p:nvSpPr>
        <p:spPr bwMode="auto">
          <a:xfrm>
            <a:off x="701675" y="785813"/>
            <a:ext cx="80835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gn="ctr">
              <a:buSzPct val="25000"/>
            </a:pPr>
            <a:r>
              <a:rPr lang="en-US" sz="2800" b="1">
                <a:solidFill>
                  <a:schemeClr val="bg1"/>
                </a:solidFill>
                <a:cs typeface="Arial" charset="0"/>
              </a:rPr>
              <a:t>"</a:t>
            </a:r>
            <a:r>
              <a:rPr lang="en-US" sz="3200" b="1">
                <a:solidFill>
                  <a:schemeClr val="bg1"/>
                </a:solidFill>
                <a:cs typeface="Arial" charset="0"/>
              </a:rPr>
              <a:t>Over the </a:t>
            </a:r>
            <a:r>
              <a:rPr lang="en-US" sz="3200" b="1">
                <a:solidFill>
                  <a:srgbClr val="58C6B8"/>
                </a:solidFill>
                <a:cs typeface="Arial" charset="0"/>
              </a:rPr>
              <a:t>last 8 months</a:t>
            </a:r>
            <a:r>
              <a:rPr lang="en-US" sz="3200" b="1">
                <a:solidFill>
                  <a:schemeClr val="bg1"/>
                </a:solidFill>
                <a:cs typeface="Arial" charset="0"/>
              </a:rPr>
              <a:t>, I'm most proud </a:t>
            </a:r>
          </a:p>
          <a:p>
            <a:pPr algn="ctr">
              <a:buSzPct val="25000"/>
            </a:pPr>
            <a:r>
              <a:rPr lang="en-US" sz="3200" b="1">
                <a:solidFill>
                  <a:schemeClr val="bg1"/>
                </a:solidFill>
                <a:cs typeface="Arial" charset="0"/>
              </a:rPr>
              <a:t>that we've released </a:t>
            </a:r>
            <a:r>
              <a:rPr lang="en-US" sz="3200" b="1">
                <a:solidFill>
                  <a:srgbClr val="58C6B8"/>
                </a:solidFill>
                <a:cs typeface="Arial" charset="0"/>
              </a:rPr>
              <a:t>three times</a:t>
            </a:r>
            <a:r>
              <a:rPr lang="en-US" sz="3200" b="1">
                <a:cs typeface="Arial" charset="0"/>
              </a:rPr>
              <a:t> </a:t>
            </a:r>
          </a:p>
          <a:p>
            <a:pPr algn="ctr">
              <a:buSzPct val="25000"/>
            </a:pPr>
            <a:r>
              <a:rPr lang="en-US" sz="3200" b="1">
                <a:solidFill>
                  <a:schemeClr val="bg1"/>
                </a:solidFill>
                <a:cs typeface="Arial" charset="0"/>
              </a:rPr>
              <a:t>the amount of </a:t>
            </a:r>
            <a:r>
              <a:rPr lang="en-US" sz="3200" b="1">
                <a:solidFill>
                  <a:srgbClr val="58C6B8"/>
                </a:solidFill>
                <a:cs typeface="Arial" charset="0"/>
              </a:rPr>
              <a:t>features</a:t>
            </a:r>
            <a:r>
              <a:rPr lang="en-US" sz="3200" b="1">
                <a:solidFill>
                  <a:schemeClr val="bg1"/>
                </a:solidFill>
                <a:cs typeface="Arial" charset="0"/>
              </a:rPr>
              <a:t>."</a:t>
            </a:r>
          </a:p>
        </p:txBody>
      </p:sp>
    </p:spTree>
    <p:extLst>
      <p:ext uri="{BB962C8B-B14F-4D97-AF65-F5344CB8AC3E}">
        <p14:creationId xmlns:p14="http://schemas.microsoft.com/office/powerpoint/2010/main" val="11666790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dirty="0">
                <a:solidFill>
                  <a:srgbClr val="F79646"/>
                </a:solidFill>
                <a:latin typeface="Arial"/>
                <a:ea typeface="Arial"/>
                <a:cs typeface="Arial"/>
                <a:sym typeface="Arial"/>
              </a:rPr>
              <a:t>Monolithic Applications Drive Complex, </a:t>
            </a:r>
            <a:br>
              <a:rPr lang="en-US" sz="3200" b="0" i="0" u="none" strike="noStrike" cap="none" dirty="0">
                <a:solidFill>
                  <a:srgbClr val="F79646"/>
                </a:solidFill>
                <a:latin typeface="Arial"/>
                <a:ea typeface="Arial"/>
                <a:cs typeface="Arial"/>
                <a:sym typeface="Arial"/>
              </a:rPr>
            </a:br>
            <a:r>
              <a:rPr lang="en-US" sz="3200" b="0" i="0" u="none" strike="noStrike" cap="none" dirty="0">
                <a:solidFill>
                  <a:srgbClr val="F79646"/>
                </a:solidFill>
                <a:latin typeface="Arial"/>
                <a:ea typeface="Arial"/>
                <a:cs typeface="Arial"/>
                <a:sym typeface="Arial"/>
              </a:rPr>
              <a:t>Manual Deploys &amp; Waterfall Release Cycles</a:t>
            </a:r>
          </a:p>
        </p:txBody>
      </p:sp>
      <p:sp>
        <p:nvSpPr>
          <p:cNvPr id="156" name="Shape 156"/>
          <p:cNvSpPr/>
          <p:nvPr/>
        </p:nvSpPr>
        <p:spPr>
          <a:xfrm>
            <a:off x="1804965" y="4123267"/>
            <a:ext cx="6958035" cy="907343"/>
          </a:xfrm>
          <a:prstGeom prst="rect">
            <a:avLst/>
          </a:prstGeom>
          <a:noFill/>
          <a:ln>
            <a:noFill/>
          </a:ln>
        </p:spPr>
        <p:txBody>
          <a:bodyPr lIns="91425" tIns="45700" rIns="91425" bIns="45700" anchor="t" anchorCtr="0">
            <a:noAutofit/>
          </a:bodyPr>
          <a:lstStyle/>
          <a:p>
            <a:pPr algn="ctr" defTabSz="914400">
              <a:buSzPct val="25000"/>
            </a:pPr>
            <a:r>
              <a:rPr lang="en-US" kern="0">
                <a:solidFill>
                  <a:srgbClr val="FFFFFF"/>
                </a:solidFill>
                <a:latin typeface="Arial"/>
                <a:ea typeface="Arial"/>
                <a:cs typeface="Arial"/>
                <a:sym typeface="Arial"/>
              </a:rPr>
              <a:t>Can you deliver full CI/CD for every major app in your portfolio today, or are you doing 75+ step manual deployments?</a:t>
            </a:r>
          </a:p>
        </p:txBody>
      </p:sp>
      <p:sp>
        <p:nvSpPr>
          <p:cNvPr id="157" name="Shape 157"/>
          <p:cNvSpPr/>
          <p:nvPr/>
        </p:nvSpPr>
        <p:spPr>
          <a:xfrm>
            <a:off x="509250" y="2018641"/>
            <a:ext cx="1137489"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Developer</a:t>
            </a:r>
          </a:p>
        </p:txBody>
      </p:sp>
      <p:sp>
        <p:nvSpPr>
          <p:cNvPr id="158" name="Shape 158"/>
          <p:cNvSpPr/>
          <p:nvPr/>
        </p:nvSpPr>
        <p:spPr>
          <a:xfrm>
            <a:off x="577287" y="4320228"/>
            <a:ext cx="992815"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Operator</a:t>
            </a:r>
          </a:p>
        </p:txBody>
      </p:sp>
      <p:sp>
        <p:nvSpPr>
          <p:cNvPr id="159" name="Shape 159"/>
          <p:cNvSpPr/>
          <p:nvPr/>
        </p:nvSpPr>
        <p:spPr>
          <a:xfrm>
            <a:off x="2227241" y="1256632"/>
            <a:ext cx="6181496" cy="2866635"/>
          </a:xfrm>
          <a:prstGeom prst="roundRect">
            <a:avLst>
              <a:gd name="adj" fmla="val 8273"/>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a:stretch/>
        </p:blipFill>
        <p:spPr>
          <a:xfrm>
            <a:off x="2329190" y="1365883"/>
            <a:ext cx="5962244" cy="2687450"/>
          </a:xfrm>
          <a:prstGeom prst="rect">
            <a:avLst/>
          </a:prstGeom>
          <a:noFill/>
          <a:ln>
            <a:noFill/>
          </a:ln>
        </p:spPr>
      </p:pic>
      <p:pic>
        <p:nvPicPr>
          <p:cNvPr id="161" name="Shape 161"/>
          <p:cNvPicPr preferRelativeResize="0"/>
          <p:nvPr/>
        </p:nvPicPr>
        <p:blipFill rotWithShape="1">
          <a:blip r:embed="rId4">
            <a:alphaModFix/>
          </a:blip>
          <a:srcRect/>
          <a:stretch/>
        </p:blipFill>
        <p:spPr>
          <a:xfrm flipH="1">
            <a:off x="685295" y="1413255"/>
            <a:ext cx="661436" cy="707924"/>
          </a:xfrm>
          <a:prstGeom prst="rect">
            <a:avLst/>
          </a:prstGeom>
          <a:noFill/>
          <a:ln>
            <a:noFill/>
          </a:ln>
        </p:spPr>
      </p:pic>
      <p:pic>
        <p:nvPicPr>
          <p:cNvPr id="162" name="Shape 162"/>
          <p:cNvPicPr preferRelativeResize="0"/>
          <p:nvPr/>
        </p:nvPicPr>
        <p:blipFill rotWithShape="1">
          <a:blip r:embed="rId5">
            <a:alphaModFix/>
          </a:blip>
          <a:srcRect/>
          <a:stretch/>
        </p:blipFill>
        <p:spPr>
          <a:xfrm flipH="1">
            <a:off x="685295" y="3699371"/>
            <a:ext cx="663858" cy="707924"/>
          </a:xfrm>
          <a:prstGeom prst="rect">
            <a:avLst/>
          </a:prstGeom>
          <a:noFill/>
          <a:ln>
            <a:noFill/>
          </a:ln>
        </p:spPr>
      </p:pic>
      <p:pic>
        <p:nvPicPr>
          <p:cNvPr id="163" name="Shape 163"/>
          <p:cNvPicPr preferRelativeResize="0"/>
          <p:nvPr/>
        </p:nvPicPr>
        <p:blipFill rotWithShape="1">
          <a:blip r:embed="rId6">
            <a:alphaModFix/>
          </a:blip>
          <a:srcRect/>
          <a:stretch/>
        </p:blipFill>
        <p:spPr>
          <a:xfrm>
            <a:off x="113721" y="2160850"/>
            <a:ext cx="2113519" cy="1892484"/>
          </a:xfrm>
          <a:prstGeom prst="rect">
            <a:avLst/>
          </a:prstGeom>
          <a:noFill/>
          <a:ln>
            <a:noFill/>
          </a:ln>
        </p:spPr>
      </p:pic>
    </p:spTree>
    <p:extLst>
      <p:ext uri="{BB962C8B-B14F-4D97-AF65-F5344CB8AC3E}">
        <p14:creationId xmlns:p14="http://schemas.microsoft.com/office/powerpoint/2010/main" val="21074442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36208</TotalTime>
  <Words>3238</Words>
  <Application>Microsoft Macintosh PowerPoint</Application>
  <PresentationFormat>On-screen Show (16:9)</PresentationFormat>
  <Paragraphs>697</Paragraphs>
  <Slides>49</Slides>
  <Notes>35</Notes>
  <HiddenSlides>3</HiddenSlides>
  <MMClips>0</MMClips>
  <ScaleCrop>false</ScaleCrop>
  <HeadingPairs>
    <vt:vector size="4" baseType="variant">
      <vt:variant>
        <vt:lpstr>Theme</vt:lpstr>
      </vt:variant>
      <vt:variant>
        <vt:i4>8</vt:i4>
      </vt:variant>
      <vt:variant>
        <vt:lpstr>Slide Titles</vt:lpstr>
      </vt:variant>
      <vt:variant>
        <vt:i4>49</vt:i4>
      </vt:variant>
    </vt:vector>
  </HeadingPairs>
  <TitlesOfParts>
    <vt:vector size="57" baseType="lpstr">
      <vt:lpstr>3_Office Theme</vt:lpstr>
      <vt:lpstr>Pivotal Main</vt:lpstr>
      <vt:lpstr>1_Pivotal Main</vt:lpstr>
      <vt:lpstr>Pivotal_interim_040113_template_</vt:lpstr>
      <vt:lpstr>1_Pivotal_interim_040113_template_</vt:lpstr>
      <vt:lpstr>2_Pivotal_interim_040113_template_</vt:lpstr>
      <vt:lpstr>5_Office Theme</vt:lpstr>
      <vt:lpstr>6_Office Theme</vt:lpstr>
      <vt:lpstr>PowerPoint Presentation</vt:lpstr>
      <vt:lpstr>Cloud Native Enterprise</vt:lpstr>
      <vt:lpstr>PowerPoint Presentation</vt:lpstr>
      <vt:lpstr>Disruption to Enterprise IT  is already here</vt:lpstr>
      <vt:lpstr>Fortune 500 Companies are Adopting Cloud Native and Microservice Models</vt:lpstr>
      <vt:lpstr>PowerPoint Presentation</vt:lpstr>
      <vt:lpstr>PowerPoint Presentation</vt:lpstr>
      <vt:lpstr>PowerPoint Presentation</vt:lpstr>
      <vt:lpstr>Monolithic Applications Drive Complex,  Manual Deploys &amp; Waterfall Release Cycles</vt:lpstr>
      <vt:lpstr>PowerPoint Presentation</vt:lpstr>
      <vt:lpstr>PowerPoint Presentation</vt:lpstr>
      <vt:lpstr>What is Cloud Native?</vt:lpstr>
      <vt:lpstr>PowerPoint Presentation</vt:lpstr>
      <vt:lpstr>PowerPoint Presentation</vt:lpstr>
      <vt:lpstr>12-Factor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are NOT</vt:lpstr>
      <vt:lpstr>PowerPoint Presentation</vt:lpstr>
      <vt:lpstr>Trend towards new lightweight architectures </vt:lpstr>
      <vt:lpstr>Microservice Architecture</vt:lpstr>
      <vt:lpstr>One-Size-Fits-All Methodologies have become an Anti-pattern to the Business</vt:lpstr>
      <vt:lpstr>Agile, Disruptive Companies Use Non-traditional, Modular Approaches to Software Systems</vt:lpstr>
      <vt:lpstr>PowerPoint Presentation</vt:lpstr>
      <vt:lpstr>PowerPoint Presentation</vt:lpstr>
      <vt:lpstr>PowerPoint Presentation</vt:lpstr>
      <vt:lpstr>PowerPoint Presentation</vt:lpstr>
      <vt:lpstr>Conway’s Law</vt:lpstr>
      <vt:lpstr>PowerPoint Presentation</vt:lpstr>
      <vt:lpstr>Inverse Conway Maneuver Enable Continuous Delivery</vt:lpstr>
      <vt:lpstr>Enabling Continous Delivery of Microservices</vt:lpstr>
      <vt:lpstr>PowerPoint Presentation</vt:lpstr>
      <vt:lpstr>PowerPoint Presentation</vt:lpstr>
      <vt:lpstr>PowerPoint Presentation</vt:lpstr>
      <vt:lpstr>PowerPoint Presentation</vt:lpstr>
      <vt:lpstr>PowerPoint Presentation</vt:lpstr>
      <vt:lpstr>PowerPoint Presentation</vt:lpstr>
      <vt:lpstr>It Takes a Platform</vt:lpstr>
      <vt:lpstr>Cloud Foundry: An Application-centric Platform</vt:lpstr>
      <vt:lpstr>PowerPoint Presentation</vt:lpstr>
      <vt:lpstr>PowerPoint Presentation</vt:lpstr>
      <vt:lpstr>Cloud Native Platform and Contracts</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Jenny McLaughlin</cp:lastModifiedBy>
  <cp:revision>350</cp:revision>
  <dcterms:created xsi:type="dcterms:W3CDTF">2015-10-05T21:15:00Z</dcterms:created>
  <dcterms:modified xsi:type="dcterms:W3CDTF">2017-09-18T23:10:43Z</dcterms:modified>
  <cp:category/>
</cp:coreProperties>
</file>